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309" r:id="rId5"/>
    <p:sldId id="282" r:id="rId6"/>
    <p:sldId id="310" r:id="rId7"/>
    <p:sldId id="268" r:id="rId8"/>
    <p:sldId id="269" r:id="rId9"/>
    <p:sldId id="319" r:id="rId10"/>
    <p:sldId id="320" r:id="rId11"/>
    <p:sldId id="321" r:id="rId12"/>
    <p:sldId id="271" r:id="rId13"/>
    <p:sldId id="318" r:id="rId14"/>
    <p:sldId id="316" r:id="rId15"/>
    <p:sldId id="322" r:id="rId16"/>
    <p:sldId id="272" r:id="rId17"/>
    <p:sldId id="298" r:id="rId18"/>
    <p:sldId id="299" r:id="rId19"/>
    <p:sldId id="312" r:id="rId20"/>
    <p:sldId id="313" r:id="rId21"/>
    <p:sldId id="314" r:id="rId22"/>
    <p:sldId id="315" r:id="rId23"/>
    <p:sldId id="305" r:id="rId24"/>
    <p:sldId id="308" r:id="rId25"/>
    <p:sldId id="31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2975" autoAdjust="0"/>
  </p:normalViewPr>
  <p:slideViewPr>
    <p:cSldViewPr>
      <p:cViewPr varScale="1">
        <p:scale>
          <a:sx n="60" d="100"/>
          <a:sy n="60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62C5-8B73-47F3-A63A-F0E055F1BB2D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D112-4A3B-4EFB-B9E6-724D71643A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62C5-8B73-47F3-A63A-F0E055F1BB2D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D112-4A3B-4EFB-B9E6-724D71643A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62C5-8B73-47F3-A63A-F0E055F1BB2D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D112-4A3B-4EFB-B9E6-724D71643A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62C5-8B73-47F3-A63A-F0E055F1BB2D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D112-4A3B-4EFB-B9E6-724D71643A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62C5-8B73-47F3-A63A-F0E055F1BB2D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D112-4A3B-4EFB-B9E6-724D71643A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62C5-8B73-47F3-A63A-F0E055F1BB2D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D112-4A3B-4EFB-B9E6-724D71643A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62C5-8B73-47F3-A63A-F0E055F1BB2D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D112-4A3B-4EFB-B9E6-724D71643A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62C5-8B73-47F3-A63A-F0E055F1BB2D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D112-4A3B-4EFB-B9E6-724D71643A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62C5-8B73-47F3-A63A-F0E055F1BB2D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D112-4A3B-4EFB-B9E6-724D71643A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62C5-8B73-47F3-A63A-F0E055F1BB2D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D112-4A3B-4EFB-B9E6-724D71643A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62C5-8B73-47F3-A63A-F0E055F1BB2D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D112-4A3B-4EFB-B9E6-724D71643A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C62C5-8B73-47F3-A63A-F0E055F1BB2D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4D112-4A3B-4EFB-B9E6-724D71643A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Analiza</a:t>
            </a:r>
            <a:r>
              <a:rPr lang="en-US" dirty="0" smtClean="0"/>
              <a:t> </a:t>
            </a:r>
            <a:r>
              <a:rPr lang="sr-Latn-RS" dirty="0" smtClean="0"/>
              <a:t>zaštite šećerne repe u 20</a:t>
            </a:r>
            <a:r>
              <a:rPr lang="en-US" dirty="0" smtClean="0"/>
              <a:t>2</a:t>
            </a:r>
            <a:r>
              <a:rPr lang="sr-Latn-RS" dirty="0" smtClean="0"/>
              <a:t>4. i rezultati ogleda u 20</a:t>
            </a:r>
            <a:r>
              <a:rPr lang="en-US" dirty="0" smtClean="0"/>
              <a:t>2</a:t>
            </a:r>
            <a:r>
              <a:rPr lang="sr-Latn-RS" dirty="0" smtClean="0"/>
              <a:t>4.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Dipl.ing. </a:t>
            </a:r>
            <a:r>
              <a:rPr lang="en-US" dirty="0" err="1" smtClean="0">
                <a:solidFill>
                  <a:schemeClr val="tx1"/>
                </a:solidFill>
              </a:rPr>
              <a:t>Mirjana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sr-Latn-RS" dirty="0" smtClean="0">
                <a:solidFill>
                  <a:schemeClr val="tx1"/>
                </a:solidFill>
              </a:rPr>
              <a:t>Zorić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Master </a:t>
            </a:r>
            <a:r>
              <a:rPr lang="sr-Latn-RS" dirty="0" smtClean="0">
                <a:solidFill>
                  <a:schemeClr val="tx1"/>
                </a:solidFill>
              </a:rPr>
              <a:t>ing.polj. </a:t>
            </a:r>
            <a:r>
              <a:rPr lang="en-US" dirty="0" err="1" smtClean="0">
                <a:solidFill>
                  <a:schemeClr val="tx1"/>
                </a:solidFill>
              </a:rPr>
              <a:t>Gordana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Mrdak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Dipl.ing.Tatjana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Veselinovi</a:t>
            </a:r>
            <a:r>
              <a:rPr lang="sr-Latn-RS" dirty="0" smtClean="0">
                <a:solidFill>
                  <a:schemeClr val="tx1"/>
                </a:solidFill>
              </a:rPr>
              <a:t>ć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1597025" cy="1597025"/>
          </a:xfrm>
          <a:prstGeom prst="rect">
            <a:avLst/>
          </a:prstGeom>
          <a:solidFill>
            <a:srgbClr val="FF3300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57200"/>
            <a:ext cx="2286000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ŠTETNOST ZA ŠEĆERNU REPU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Značajno utiče na sadržaj hlorofila i zabeležena je značajna redukcija sadržaja pigmeneta (14-54%) </a:t>
            </a:r>
          </a:p>
          <a:p>
            <a:r>
              <a:rPr lang="sr-Latn-RS" dirty="0" smtClean="0"/>
              <a:t>Biljke zaražene vilinom kosicom ne usvajaju fungicide</a:t>
            </a:r>
          </a:p>
          <a:p>
            <a:r>
              <a:rPr lang="sr-Latn-RS" dirty="0" smtClean="0"/>
              <a:t>Prinos šećerne repe zaražene vilinom kosicom može da bude umanjen za 30%na površinama gde je prisustvo viline kosice dominantno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MOGUĆI NAČINI SUZBIJANJA VILINE KOSICE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Latn-RS" dirty="0" smtClean="0"/>
              <a:t>Suzbijanje viline kosice na uvratinama i nepoljoprivrednim površinama –totalnim herbicidima</a:t>
            </a:r>
          </a:p>
          <a:p>
            <a:r>
              <a:rPr lang="sr-Latn-RS" dirty="0" smtClean="0"/>
              <a:t>Ne sejati šećernu repu na uvratinama</a:t>
            </a:r>
          </a:p>
          <a:p>
            <a:r>
              <a:rPr lang="sr-Latn-RS" dirty="0" smtClean="0"/>
              <a:t>Ne dozvoliti da Vam se vilina kosica useli u parcelu</a:t>
            </a:r>
          </a:p>
          <a:p>
            <a:r>
              <a:rPr lang="sr-Latn-RS" dirty="0" smtClean="0"/>
              <a:t>Plodored u setvi šećerne repe gde je evidentirana vilina kosica 5 godina i više</a:t>
            </a:r>
          </a:p>
          <a:p>
            <a:r>
              <a:rPr lang="sr-Latn-RS" dirty="0" smtClean="0"/>
              <a:t>Održavanje ivica parcela i poljskih puteva</a:t>
            </a:r>
          </a:p>
          <a:p>
            <a:r>
              <a:rPr lang="sr-Latn-RS" dirty="0" smtClean="0"/>
              <a:t>Herbicid Kerb(a.m.propizamid) u ranoj fazi pojave,inkorporacija uvratina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47497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b="1" dirty="0" smtClean="0"/>
              <a:t>SUZBIJANJE ZEMLJIŠNIH ŠTETOČINA</a:t>
            </a:r>
          </a:p>
          <a:p>
            <a:endParaRPr lang="sr-Latn-RS" sz="2400" b="1" dirty="0" smtClean="0"/>
          </a:p>
          <a:p>
            <a:r>
              <a:rPr lang="sr-Latn-RS" sz="2400" b="1" i="1" dirty="0" smtClean="0"/>
              <a:t>- Elateridae</a:t>
            </a:r>
            <a:endParaRPr lang="sr-Latn-RS" sz="2400" b="1" i="1" dirty="0" smtClean="0">
              <a:solidFill>
                <a:srgbClr val="FF0000"/>
              </a:solidFill>
            </a:endParaRPr>
          </a:p>
          <a:p>
            <a:endParaRPr lang="en-US" sz="24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2209800"/>
          <a:ext cx="4876800" cy="841248"/>
        </p:xfrm>
        <a:graphic>
          <a:graphicData uri="http://schemas.openxmlformats.org/drawingml/2006/table">
            <a:tbl>
              <a:tblPr/>
              <a:tblGrid>
                <a:gridCol w="2252118"/>
                <a:gridCol w="815081"/>
                <a:gridCol w="942817"/>
                <a:gridCol w="866784"/>
              </a:tblGrid>
              <a:tr h="558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n-lt"/>
                          <a:ea typeface="Calibri"/>
                          <a:cs typeface="Times New Roman"/>
                        </a:rPr>
                        <a:t>Zasejano ha</a:t>
                      </a:r>
                      <a:endParaRPr lang="en-US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+mn-lt"/>
                          <a:ea typeface="Calibri"/>
                          <a:cs typeface="Times New Roman"/>
                        </a:rPr>
                        <a:t>Tretirano</a:t>
                      </a:r>
                      <a:r>
                        <a:rPr lang="en-US" sz="1600" b="1" dirty="0">
                          <a:latin typeface="+mn-lt"/>
                          <a:ea typeface="Calibri"/>
                          <a:cs typeface="Times New Roman"/>
                        </a:rPr>
                        <a:t> ha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n-lt"/>
                          <a:ea typeface="Calibri"/>
                          <a:cs typeface="Times New Roman"/>
                        </a:rPr>
                        <a:t>%</a:t>
                      </a:r>
                      <a:endParaRPr lang="en-US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n-lt"/>
                          <a:ea typeface="Calibri"/>
                          <a:cs typeface="Times New Roman"/>
                        </a:rPr>
                        <a:t>Ukupno </a:t>
                      </a:r>
                      <a:endParaRPr lang="en-US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60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1952</a:t>
                      </a:r>
                      <a:endParaRPr lang="en-US" sz="16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60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673</a:t>
                      </a:r>
                      <a:endParaRPr lang="en-US" sz="16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60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34,5</a:t>
                      </a:r>
                      <a:endParaRPr lang="en-US" sz="16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" y="3352800"/>
          <a:ext cx="5257800" cy="1127760"/>
        </p:xfrm>
        <a:graphic>
          <a:graphicData uri="http://schemas.openxmlformats.org/drawingml/2006/table">
            <a:tbl>
              <a:tblPr/>
              <a:tblGrid>
                <a:gridCol w="2294820"/>
                <a:gridCol w="1430004"/>
                <a:gridCol w="1532976"/>
              </a:tblGrid>
              <a:tr h="355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Insekticid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Tretirano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ha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%</a:t>
                      </a:r>
                      <a:endParaRPr lang="en-US" sz="14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4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SOILGARD</a:t>
                      </a:r>
                      <a:endParaRPr lang="en-US" sz="1400" dirty="0">
                        <a:solidFill>
                          <a:srgbClr val="FF0000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4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515</a:t>
                      </a:r>
                      <a:endParaRPr lang="en-US" sz="1400" dirty="0">
                        <a:solidFill>
                          <a:srgbClr val="FF0000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4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77</a:t>
                      </a:r>
                      <a:endParaRPr lang="en-US" sz="1400" dirty="0">
                        <a:solidFill>
                          <a:srgbClr val="FF0000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4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FORCE</a:t>
                      </a:r>
                      <a:r>
                        <a:rPr lang="sr-Latn-RS" sz="1400" b="1" baseline="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1,5 G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4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158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4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23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ukupno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673</a:t>
                      </a:r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100</a:t>
                      </a:r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</a:tr>
            </a:tbl>
          </a:graphicData>
        </a:graphic>
      </p:graphicFrame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124200"/>
            <a:ext cx="3048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52400"/>
            <a:ext cx="31242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486287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b="1" dirty="0" smtClean="0"/>
              <a:t>SUZBIJANJE NADZEMNIH ŠTETOČINA</a:t>
            </a:r>
          </a:p>
          <a:p>
            <a:r>
              <a:rPr lang="sr-Latn-RS" sz="2400" b="1" dirty="0" smtClean="0"/>
              <a:t>-</a:t>
            </a:r>
            <a:r>
              <a:rPr lang="sr-Latn-RS" sz="2400" b="1" i="1" dirty="0" smtClean="0"/>
              <a:t>Bothynoderes </a:t>
            </a:r>
            <a:r>
              <a:rPr lang="sr-Latn-RS" sz="2400" b="1" dirty="0" smtClean="0"/>
              <a:t>punctiventris </a:t>
            </a:r>
          </a:p>
          <a:p>
            <a:r>
              <a:rPr lang="sr-Latn-RS" sz="2400" b="1" dirty="0" smtClean="0"/>
              <a:t>-</a:t>
            </a:r>
            <a:r>
              <a:rPr lang="sr-Latn-RS" sz="2400" b="1" i="1" dirty="0" smtClean="0"/>
              <a:t>Autographa gamma</a:t>
            </a:r>
          </a:p>
          <a:p>
            <a:r>
              <a:rPr lang="sr-Latn-RS" sz="2400" b="1" i="1" dirty="0" smtClean="0"/>
              <a:t>-Aphididae</a:t>
            </a:r>
            <a:r>
              <a:rPr lang="en-US" sz="2400" b="1" i="1" dirty="0" smtClean="0"/>
              <a:t>     -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cikade</a:t>
            </a:r>
            <a:endParaRPr lang="sr-Latn-RS" sz="2400" b="1" i="1" dirty="0" smtClean="0">
              <a:solidFill>
                <a:srgbClr val="FF0000"/>
              </a:solidFill>
            </a:endParaRPr>
          </a:p>
          <a:p>
            <a:endParaRPr lang="en-US" sz="2400" b="1" dirty="0"/>
          </a:p>
        </p:txBody>
      </p:sp>
      <p:pic>
        <p:nvPicPr>
          <p:cNvPr id="3" name="Picture 7" descr="IMG_49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5478303"/>
            <a:ext cx="1676400" cy="1379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2209800"/>
          <a:ext cx="4876800" cy="841248"/>
        </p:xfrm>
        <a:graphic>
          <a:graphicData uri="http://schemas.openxmlformats.org/drawingml/2006/table">
            <a:tbl>
              <a:tblPr/>
              <a:tblGrid>
                <a:gridCol w="2252118"/>
                <a:gridCol w="815081"/>
                <a:gridCol w="942817"/>
                <a:gridCol w="866784"/>
              </a:tblGrid>
              <a:tr h="558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n-lt"/>
                          <a:ea typeface="Calibri"/>
                          <a:cs typeface="Times New Roman"/>
                        </a:rPr>
                        <a:t>Zasejano ha</a:t>
                      </a:r>
                      <a:endParaRPr lang="en-US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+mn-lt"/>
                          <a:ea typeface="Calibri"/>
                          <a:cs typeface="Times New Roman"/>
                        </a:rPr>
                        <a:t>Tretirano</a:t>
                      </a:r>
                      <a:r>
                        <a:rPr lang="en-US" sz="1600" b="1" dirty="0">
                          <a:latin typeface="+mn-lt"/>
                          <a:ea typeface="Calibri"/>
                          <a:cs typeface="Times New Roman"/>
                        </a:rPr>
                        <a:t> ha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n-lt"/>
                          <a:ea typeface="Calibri"/>
                          <a:cs typeface="Times New Roman"/>
                        </a:rPr>
                        <a:t>%</a:t>
                      </a:r>
                      <a:endParaRPr lang="en-US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n-lt"/>
                          <a:ea typeface="Calibri"/>
                          <a:cs typeface="Times New Roman"/>
                        </a:rPr>
                        <a:t>Ukupno </a:t>
                      </a:r>
                      <a:endParaRPr lang="en-US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60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1952</a:t>
                      </a:r>
                      <a:endParaRPr lang="en-US" sz="16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60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1703</a:t>
                      </a:r>
                      <a:endParaRPr lang="en-US" sz="16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60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87,2</a:t>
                      </a:r>
                      <a:endParaRPr lang="en-US" sz="16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248400" y="380998"/>
          <a:ext cx="2588895" cy="4469707"/>
        </p:xfrm>
        <a:graphic>
          <a:graphicData uri="http://schemas.openxmlformats.org/drawingml/2006/table">
            <a:tbl>
              <a:tblPr/>
              <a:tblGrid>
                <a:gridCol w="1329055"/>
                <a:gridCol w="1259840"/>
              </a:tblGrid>
              <a:tr h="567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0" kern="12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GODINA</a:t>
                      </a:r>
                      <a:endParaRPr lang="en-US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0" kern="12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en-US" sz="14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2009</a:t>
                      </a:r>
                      <a:endParaRPr lang="en-US" sz="14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94,3</a:t>
                      </a:r>
                      <a:endParaRPr lang="en-US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2010</a:t>
                      </a:r>
                      <a:endParaRPr lang="en-US" sz="14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99,6</a:t>
                      </a:r>
                      <a:endParaRPr lang="en-US" sz="14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2011</a:t>
                      </a:r>
                      <a:endParaRPr lang="en-US" sz="14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82,3</a:t>
                      </a:r>
                      <a:endParaRPr lang="en-US" sz="14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2012</a:t>
                      </a:r>
                      <a:endParaRPr lang="en-US" sz="14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85,1</a:t>
                      </a:r>
                      <a:endParaRPr lang="en-US" sz="14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2013</a:t>
                      </a:r>
                      <a:endParaRPr lang="en-US" sz="14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126</a:t>
                      </a:r>
                      <a:endParaRPr lang="en-US" sz="14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2014</a:t>
                      </a:r>
                      <a:endParaRPr lang="en-US" sz="14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46,9</a:t>
                      </a:r>
                      <a:endParaRPr lang="en-US" sz="14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+mn-lt"/>
                          <a:ea typeface="Calibri"/>
                          <a:cs typeface="Times New Roman"/>
                        </a:rPr>
                        <a:t>2016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+mn-lt"/>
                          <a:ea typeface="Calibri"/>
                          <a:cs typeface="Times New Roman"/>
                        </a:rPr>
                        <a:t>54,4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+mn-lt"/>
                          <a:ea typeface="Calibri"/>
                          <a:cs typeface="Times New Roman"/>
                        </a:rPr>
                        <a:t>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+mn-lt"/>
                          <a:ea typeface="Calibri"/>
                          <a:cs typeface="Times New Roman"/>
                        </a:rPr>
                        <a:t>52,7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+mn-lt"/>
                          <a:ea typeface="Calibri"/>
                          <a:cs typeface="Times New Roman"/>
                        </a:rPr>
                        <a:t>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+mn-lt"/>
                          <a:ea typeface="Calibri"/>
                          <a:cs typeface="Times New Roman"/>
                        </a:rPr>
                        <a:t>135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79,1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2021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115,0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2022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24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2023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61,5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2024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87,2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" y="3352800"/>
          <a:ext cx="5257800" cy="1981200"/>
        </p:xfrm>
        <a:graphic>
          <a:graphicData uri="http://schemas.openxmlformats.org/drawingml/2006/table">
            <a:tbl>
              <a:tblPr/>
              <a:tblGrid>
                <a:gridCol w="2294820"/>
                <a:gridCol w="1430004"/>
                <a:gridCol w="1532976"/>
              </a:tblGrid>
              <a:tr h="355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Insekticid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Tretirano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ha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%</a:t>
                      </a:r>
                      <a:endParaRPr lang="en-US" sz="14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4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Savate CS</a:t>
                      </a:r>
                      <a:endParaRPr lang="en-US" sz="1400" dirty="0">
                        <a:solidFill>
                          <a:srgbClr val="FF0000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</a:t>
                      </a:r>
                      <a:r>
                        <a:rPr lang="sr-Latn-RS" sz="14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62</a:t>
                      </a:r>
                      <a:endParaRPr lang="en-US" sz="1400" dirty="0">
                        <a:solidFill>
                          <a:srgbClr val="FF0000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4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38,9</a:t>
                      </a:r>
                      <a:endParaRPr lang="en-US" sz="1400" dirty="0">
                        <a:solidFill>
                          <a:srgbClr val="FF0000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4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Megathrin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4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393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</a:t>
                      </a:r>
                      <a:r>
                        <a:rPr lang="sr-Latn-RS" sz="14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3,1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4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Karate zeon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4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367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4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21,6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4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Grom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4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150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4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8,8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4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Saturn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4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76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4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4,5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4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Pyrinex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4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55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4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3,2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ukupno</a:t>
                      </a:r>
                      <a:endParaRPr lang="en-US" sz="14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1703</a:t>
                      </a:r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</a:tr>
            </a:tbl>
          </a:graphicData>
        </a:graphic>
      </p:graphicFrame>
      <p:pic>
        <p:nvPicPr>
          <p:cNvPr id="9" name="Picture 2" descr="C:\Users\Tanja\Desktop\gam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5486400"/>
            <a:ext cx="1828800" cy="1371600"/>
          </a:xfrm>
          <a:prstGeom prst="rect">
            <a:avLst/>
          </a:prstGeom>
          <a:noFill/>
        </p:spPr>
      </p:pic>
      <p:pic>
        <p:nvPicPr>
          <p:cNvPr id="10" name="Picture 3" descr="C:\Users\Tanja\Desktop\vas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5486400"/>
            <a:ext cx="18288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1524001"/>
            <a:ext cx="434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/>
              <a:t>- </a:t>
            </a:r>
            <a:r>
              <a:rPr lang="en-US" dirty="0" err="1" smtClean="0"/>
              <a:t>Dominantne</a:t>
            </a:r>
            <a:r>
              <a:rPr lang="en-US" dirty="0" smtClean="0"/>
              <a:t> </a:t>
            </a:r>
            <a:r>
              <a:rPr lang="en-US" dirty="0" err="1" smtClean="0"/>
              <a:t>vrste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prenose</a:t>
            </a:r>
            <a:r>
              <a:rPr lang="en-US" dirty="0" smtClean="0"/>
              <a:t> </a:t>
            </a:r>
            <a:r>
              <a:rPr lang="en-US" dirty="0" err="1" smtClean="0"/>
              <a:t>gumozu</a:t>
            </a:r>
            <a:r>
              <a:rPr lang="en-US" dirty="0" smtClean="0"/>
              <a:t> </a:t>
            </a:r>
            <a:r>
              <a:rPr lang="en-US" dirty="0" err="1" smtClean="0"/>
              <a:t>repe</a:t>
            </a:r>
            <a:r>
              <a:rPr lang="en-US" dirty="0" smtClean="0"/>
              <a:t> u </a:t>
            </a:r>
            <a:r>
              <a:rPr lang="en-US" dirty="0" err="1" smtClean="0"/>
              <a:t>Srbiji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roda</a:t>
            </a:r>
            <a:r>
              <a:rPr lang="en-US" dirty="0" smtClean="0"/>
              <a:t> </a:t>
            </a:r>
            <a:r>
              <a:rPr lang="en-US" i="1" dirty="0" err="1" smtClean="0"/>
              <a:t>Reptalus</a:t>
            </a:r>
            <a:r>
              <a:rPr lang="en-US" i="1" dirty="0" smtClean="0"/>
              <a:t> sp</a:t>
            </a:r>
            <a:r>
              <a:rPr lang="en-US" dirty="0" smtClean="0"/>
              <a:t>. 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22860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/>
              <a:t>- </a:t>
            </a:r>
            <a:r>
              <a:rPr lang="en-US" b="1" dirty="0" err="1" smtClean="0"/>
              <a:t>Vremenske</a:t>
            </a:r>
            <a:r>
              <a:rPr lang="en-US" b="1" dirty="0" smtClean="0"/>
              <a:t> </a:t>
            </a:r>
            <a:r>
              <a:rPr lang="en-US" b="1" dirty="0" err="1" smtClean="0"/>
              <a:t>prilike</a:t>
            </a:r>
            <a:r>
              <a:rPr lang="en-US" b="1" dirty="0" smtClean="0"/>
              <a:t> </a:t>
            </a:r>
            <a:r>
              <a:rPr lang="en-US" b="1" dirty="0" err="1" smtClean="0"/>
              <a:t>poslednjih</a:t>
            </a:r>
            <a:r>
              <a:rPr lang="en-US" b="1" dirty="0" smtClean="0"/>
              <a:t> </a:t>
            </a:r>
            <a:r>
              <a:rPr lang="en-US" b="1" dirty="0" err="1" smtClean="0"/>
              <a:t>godina</a:t>
            </a:r>
            <a:r>
              <a:rPr lang="en-US" b="1" dirty="0" smtClean="0"/>
              <a:t> </a:t>
            </a:r>
            <a:r>
              <a:rPr lang="en-US" b="1" dirty="0" err="1" smtClean="0"/>
              <a:t>pogoduju</a:t>
            </a:r>
            <a:r>
              <a:rPr lang="en-US" b="1" dirty="0" smtClean="0"/>
              <a:t> </a:t>
            </a:r>
            <a:r>
              <a:rPr lang="en-US" b="1" dirty="0" err="1" smtClean="0"/>
              <a:t>prenamnožavanju</a:t>
            </a:r>
            <a:r>
              <a:rPr lang="en-US" b="1" dirty="0" smtClean="0"/>
              <a:t> </a:t>
            </a:r>
            <a:r>
              <a:rPr lang="en-US" b="1" dirty="0" err="1" smtClean="0"/>
              <a:t>cikada</a:t>
            </a:r>
            <a:r>
              <a:rPr lang="en-US" b="1" dirty="0" smtClean="0"/>
              <a:t>. </a:t>
            </a:r>
            <a:r>
              <a:rPr lang="en-US" b="1" dirty="0" err="1" smtClean="0"/>
              <a:t>Tople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suve</a:t>
            </a:r>
            <a:r>
              <a:rPr lang="en-US" b="1" dirty="0" smtClean="0"/>
              <a:t> </a:t>
            </a:r>
            <a:r>
              <a:rPr lang="en-US" b="1" dirty="0" err="1" smtClean="0"/>
              <a:t>zime</a:t>
            </a:r>
            <a:r>
              <a:rPr lang="en-US" b="1" dirty="0" smtClean="0"/>
              <a:t> </a:t>
            </a:r>
            <a:r>
              <a:rPr lang="en-US" b="1" dirty="0" err="1" smtClean="0"/>
              <a:t>su</a:t>
            </a:r>
            <a:r>
              <a:rPr lang="en-US" b="1" dirty="0" smtClean="0"/>
              <a:t> </a:t>
            </a:r>
            <a:r>
              <a:rPr lang="en-US" b="1" dirty="0" err="1" smtClean="0"/>
              <a:t>im</a:t>
            </a:r>
            <a:r>
              <a:rPr lang="en-US" b="1" dirty="0" smtClean="0"/>
              <a:t> </a:t>
            </a:r>
            <a:r>
              <a:rPr lang="en-US" b="1" dirty="0" err="1" smtClean="0"/>
              <a:t>omogućile</a:t>
            </a:r>
            <a:r>
              <a:rPr lang="en-US" b="1" dirty="0" smtClean="0"/>
              <a:t> </a:t>
            </a:r>
            <a:r>
              <a:rPr lang="en-US" b="1" dirty="0" err="1" smtClean="0"/>
              <a:t>da</a:t>
            </a:r>
            <a:r>
              <a:rPr lang="en-US" b="1" dirty="0" smtClean="0"/>
              <a:t> </a:t>
            </a:r>
            <a:r>
              <a:rPr lang="en-US" b="1" dirty="0" err="1" smtClean="0"/>
              <a:t>povećaju</a:t>
            </a:r>
            <a:r>
              <a:rPr lang="en-US" b="1" dirty="0" smtClean="0"/>
              <a:t> </a:t>
            </a:r>
            <a:r>
              <a:rPr lang="en-US" b="1" dirty="0" err="1" smtClean="0"/>
              <a:t>brojnost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da</a:t>
            </a:r>
            <a:r>
              <a:rPr lang="en-US" b="1" dirty="0" smtClean="0"/>
              <a:t> se </a:t>
            </a:r>
            <a:r>
              <a:rPr lang="en-US" b="1" dirty="0" err="1" smtClean="0"/>
              <a:t>šire</a:t>
            </a:r>
            <a:r>
              <a:rPr lang="en-US" b="1" dirty="0" smtClean="0"/>
              <a:t>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3048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GUMOZA ŠEĆERNE REPE –</a:t>
            </a:r>
            <a:r>
              <a:rPr lang="en-US" dirty="0" smtClean="0"/>
              <a:t> </a:t>
            </a:r>
            <a:r>
              <a:rPr lang="en-US" b="1" u="sng" dirty="0" err="1" smtClean="0"/>
              <a:t>Stolbur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fitoplazma</a:t>
            </a:r>
            <a:r>
              <a:rPr lang="en-US" b="1" u="sng" dirty="0" smtClean="0"/>
              <a:t> (</a:t>
            </a:r>
            <a:r>
              <a:rPr lang="en-US" b="1" u="sng" dirty="0" err="1" smtClean="0"/>
              <a:t>Candidatus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Phytoplasma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solani</a:t>
            </a:r>
            <a:r>
              <a:rPr lang="en-US" b="1" u="sng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914401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- </a:t>
            </a:r>
            <a:r>
              <a:rPr lang="en-US" dirty="0" err="1" smtClean="0"/>
              <a:t>Izaziva</a:t>
            </a:r>
            <a:r>
              <a:rPr lang="en-US" dirty="0" smtClean="0"/>
              <a:t> je </a:t>
            </a:r>
            <a:r>
              <a:rPr lang="en-US" dirty="0" err="1" smtClean="0"/>
              <a:t>stolbur</a:t>
            </a:r>
            <a:r>
              <a:rPr lang="en-US" dirty="0" smtClean="0"/>
              <a:t> </a:t>
            </a:r>
            <a:r>
              <a:rPr lang="en-US" dirty="0" err="1" smtClean="0"/>
              <a:t>fitoplazma</a:t>
            </a:r>
            <a:r>
              <a:rPr lang="en-US" dirty="0" smtClean="0"/>
              <a:t> </a:t>
            </a:r>
            <a:r>
              <a:rPr lang="en-US" i="1" dirty="0" err="1" smtClean="0"/>
              <a:t>Candidatus</a:t>
            </a:r>
            <a:r>
              <a:rPr lang="en-US" i="1" dirty="0" smtClean="0"/>
              <a:t> </a:t>
            </a:r>
            <a:r>
              <a:rPr lang="en-US" i="1" dirty="0" err="1" smtClean="0"/>
              <a:t>Phytoplasma</a:t>
            </a:r>
            <a:r>
              <a:rPr lang="en-US" i="1" dirty="0" smtClean="0"/>
              <a:t> </a:t>
            </a:r>
            <a:r>
              <a:rPr lang="en-US" i="1" dirty="0" err="1" smtClean="0"/>
              <a:t>solani</a:t>
            </a:r>
            <a:r>
              <a:rPr lang="en-US" dirty="0" smtClean="0"/>
              <a:t>, </a:t>
            </a:r>
            <a:r>
              <a:rPr lang="en-US" dirty="0" err="1" smtClean="0"/>
              <a:t>prokaritoski</a:t>
            </a:r>
            <a:r>
              <a:rPr lang="en-US" dirty="0" smtClean="0"/>
              <a:t> </a:t>
            </a:r>
            <a:r>
              <a:rPr lang="en-US" dirty="0" err="1" smtClean="0"/>
              <a:t>organizam</a:t>
            </a:r>
            <a:r>
              <a:rPr lang="en-US" dirty="0" smtClean="0"/>
              <a:t> </a:t>
            </a:r>
            <a:r>
              <a:rPr lang="en-US" dirty="0" err="1" smtClean="0"/>
              <a:t>kojeg</a:t>
            </a:r>
            <a:r>
              <a:rPr lang="en-US" dirty="0" smtClean="0"/>
              <a:t> </a:t>
            </a:r>
            <a:r>
              <a:rPr lang="en-US" dirty="0" err="1" smtClean="0"/>
              <a:t>prenose</a:t>
            </a:r>
            <a:r>
              <a:rPr lang="en-US" dirty="0" smtClean="0"/>
              <a:t> </a:t>
            </a:r>
            <a:r>
              <a:rPr lang="en-US" dirty="0" err="1" smtClean="0"/>
              <a:t>cikade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524000"/>
            <a:ext cx="3352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505200"/>
            <a:ext cx="4267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762000"/>
            <a:ext cx="4691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b="1" dirty="0" smtClean="0"/>
              <a:t>SIMPTOMI GUMOZE ŠEĆERNE REPE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1" y="16764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-  PRVI SIMPTOMI INFEKCIJE SU VIDLJIVI U FORMI ŽUTILA  LISTOVA. DO ŽUĆENJA DOLAZI</a:t>
            </a:r>
          </a:p>
          <a:p>
            <a:r>
              <a:rPr lang="sr-Latn-RS" dirty="0" smtClean="0"/>
              <a:t>PRVO PO OBODU PARCELE , A NAJVIŠE AKO SE GRANIČI SA PARCELAMA NA KOJIMA SU</a:t>
            </a:r>
          </a:p>
          <a:p>
            <a:r>
              <a:rPr lang="sr-Latn-RS" dirty="0" smtClean="0"/>
              <a:t>ZASEJANI PŠENICA ILI KUKURUZ.</a:t>
            </a:r>
          </a:p>
          <a:p>
            <a:endParaRPr lang="sr-Latn-RS" dirty="0" smtClean="0"/>
          </a:p>
          <a:p>
            <a:r>
              <a:rPr lang="sr-Latn-RS" dirty="0" smtClean="0"/>
              <a:t>-RAZLOG ŽUTILU JE PRISUSTVO CIKADA,JER SU ONE ODGOVORNE ZA ŠIRENJE FITOPLAZME</a:t>
            </a:r>
          </a:p>
          <a:p>
            <a:endParaRPr lang="sr-Latn-RS" dirty="0" smtClean="0"/>
          </a:p>
          <a:p>
            <a:r>
              <a:rPr lang="sr-Latn-RS" dirty="0" smtClean="0"/>
              <a:t>- U AVGUSTU DOLAZI DO PROPADANJA LISNE MASE I POJAVE GUMOZNOG KORENOVOG VRHA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41148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ZAŠTITA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953000"/>
            <a:ext cx="8579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r-Latn-RS" dirty="0" smtClean="0"/>
              <a:t>SUZBIJANJE CIKADA ( a.m.spirotetramat,a.m.acetamiprid,neselektivni piretroidi)</a:t>
            </a:r>
          </a:p>
          <a:p>
            <a:pPr>
              <a:buFontTx/>
              <a:buChar char="-"/>
            </a:pPr>
            <a:r>
              <a:rPr lang="sr-Latn-RS" dirty="0" smtClean="0"/>
              <a:t>IZBEGAVANJE SETVE OZIME PŠENICE POSLE ŠEĆERNE REPE</a:t>
            </a:r>
          </a:p>
          <a:p>
            <a:pPr>
              <a:buFontTx/>
              <a:buChar char="-"/>
            </a:pPr>
            <a:r>
              <a:rPr lang="sr-Latn-RS" dirty="0" smtClean="0"/>
              <a:t>IZBEGAVANJE SETVE ŠEĆERNE REPE NA PARCELAMA PORED KOJIH SE UZGAJAJU PŠENICA,</a:t>
            </a:r>
          </a:p>
          <a:p>
            <a:r>
              <a:rPr lang="sr-Latn-RS" dirty="0" smtClean="0"/>
              <a:t>KUKURUZ ILI KROMPIR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4800" y="73897"/>
            <a:ext cx="8610600" cy="7386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pl-PL" sz="2400" b="1" dirty="0">
                <a:cs typeface="Times New Roman" pitchFamily="18" charset="0"/>
              </a:rPr>
              <a:t>Zaštita šećerne repe od cerkospore u </a:t>
            </a:r>
            <a:r>
              <a:rPr lang="pl-PL" sz="2400" b="1" dirty="0" smtClean="0">
                <a:cs typeface="Times New Roman" pitchFamily="18" charset="0"/>
              </a:rPr>
              <a:t>202</a:t>
            </a:r>
            <a:r>
              <a:rPr lang="sr-Latn-RS" sz="2400" b="1" dirty="0" smtClean="0">
                <a:cs typeface="Times New Roman" pitchFamily="18" charset="0"/>
              </a:rPr>
              <a:t>4</a:t>
            </a:r>
            <a:r>
              <a:rPr lang="pl-PL" sz="2400" b="1" dirty="0" smtClean="0">
                <a:cs typeface="Times New Roman" pitchFamily="18" charset="0"/>
              </a:rPr>
              <a:t>. </a:t>
            </a:r>
            <a:r>
              <a:rPr lang="pl-PL" sz="2400" b="1" dirty="0">
                <a:cs typeface="Times New Roman" pitchFamily="18" charset="0"/>
              </a:rPr>
              <a:t>godini </a:t>
            </a:r>
            <a:endParaRPr lang="en-US" sz="2400" dirty="0"/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410200" y="1447800"/>
          <a:ext cx="3505201" cy="673999"/>
        </p:xfrm>
        <a:graphic>
          <a:graphicData uri="http://schemas.openxmlformats.org/drawingml/2006/table">
            <a:tbl>
              <a:tblPr/>
              <a:tblGrid>
                <a:gridCol w="838200"/>
                <a:gridCol w="1118272"/>
                <a:gridCol w="814909"/>
                <a:gridCol w="733820"/>
              </a:tblGrid>
              <a:tr h="362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Zasejano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ha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Tretirano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ha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%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2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ukupno</a:t>
                      </a:r>
                      <a:endParaRPr lang="en-US" sz="14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r>
                        <a:rPr lang="sr-Latn-RS" sz="14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952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4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8268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4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423,6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24200" y="1066800"/>
            <a:ext cx="228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dirty="0" smtClean="0"/>
          </a:p>
          <a:p>
            <a:r>
              <a:rPr lang="sr-Latn-RS" dirty="0" smtClean="0"/>
              <a:t>2 tretmana -20 ha(1%)</a:t>
            </a:r>
          </a:p>
          <a:p>
            <a:r>
              <a:rPr lang="en-US" dirty="0" smtClean="0"/>
              <a:t>3</a:t>
            </a:r>
            <a:r>
              <a:rPr lang="sr-Latn-RS" dirty="0" smtClean="0"/>
              <a:t> tretmana-158 ha(8%</a:t>
            </a:r>
          </a:p>
          <a:p>
            <a:r>
              <a:rPr lang="en-US" dirty="0" smtClean="0"/>
              <a:t>4</a:t>
            </a:r>
            <a:r>
              <a:rPr lang="sr-Latn-RS" dirty="0" smtClean="0"/>
              <a:t> tretmana -1116 ha(57%)</a:t>
            </a:r>
          </a:p>
          <a:p>
            <a:r>
              <a:rPr lang="en-US" dirty="0" smtClean="0"/>
              <a:t>5</a:t>
            </a:r>
            <a:r>
              <a:rPr lang="sr-Latn-RS" dirty="0" smtClean="0"/>
              <a:t> tretmana-658 ha(34%)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3200400"/>
          <a:ext cx="4124379" cy="2621964"/>
        </p:xfrm>
        <a:graphic>
          <a:graphicData uri="http://schemas.openxmlformats.org/drawingml/2006/table">
            <a:tbl>
              <a:tblPr/>
              <a:tblGrid>
                <a:gridCol w="1752600"/>
                <a:gridCol w="762000"/>
                <a:gridCol w="1122684"/>
                <a:gridCol w="487095"/>
              </a:tblGrid>
              <a:tr h="2103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Fungicid</a:t>
                      </a:r>
                      <a:endParaRPr lang="en-US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1369" marR="61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Doza</a:t>
                      </a:r>
                      <a:r>
                        <a:rPr lang="en-US" sz="12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/ha</a:t>
                      </a:r>
                      <a:endParaRPr lang="en-US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Tretirano</a:t>
                      </a:r>
                      <a:r>
                        <a:rPr lang="en-US" sz="12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ha</a:t>
                      </a:r>
                      <a:endParaRPr lang="en-US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%</a:t>
                      </a:r>
                      <a:endParaRPr lang="en-US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68">
                <a:tc>
                  <a:txBody>
                    <a:bodyPr/>
                    <a:lstStyle/>
                    <a:p>
                      <a:r>
                        <a:rPr lang="sr-Latn-RS" sz="1200" dirty="0" smtClean="0">
                          <a:solidFill>
                            <a:srgbClr val="FF0000"/>
                          </a:solidFill>
                        </a:rPr>
                        <a:t>FUNGOHEM+REVYVIT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61369" marR="61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>
                          <a:solidFill>
                            <a:srgbClr val="FF0000"/>
                          </a:solidFill>
                        </a:rPr>
                        <a:t>808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>
                          <a:solidFill>
                            <a:srgbClr val="FF0000"/>
                          </a:solidFill>
                        </a:rPr>
                        <a:t>9,8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68"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FUNGOHEM+SIGURA</a:t>
                      </a:r>
                      <a:endParaRPr lang="en-US" sz="1200" dirty="0"/>
                    </a:p>
                  </a:txBody>
                  <a:tcPr marL="61369" marR="61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658</a:t>
                      </a:r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8,0</a:t>
                      </a:r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68"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FUNGOHEM+SPYRALE</a:t>
                      </a:r>
                      <a:endParaRPr lang="en-US" sz="1200" dirty="0"/>
                    </a:p>
                  </a:txBody>
                  <a:tcPr marL="61369" marR="61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658</a:t>
                      </a:r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8,0</a:t>
                      </a:r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68"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FUNGOHEM+PROPULSE</a:t>
                      </a:r>
                      <a:endParaRPr lang="en-US" sz="1200" dirty="0"/>
                    </a:p>
                  </a:txBody>
                  <a:tcPr marL="61369" marR="61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658</a:t>
                      </a:r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8,0</a:t>
                      </a:r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68"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FUNGOHEM+UNIFY</a:t>
                      </a:r>
                      <a:endParaRPr lang="en-US" sz="1200" dirty="0"/>
                    </a:p>
                  </a:txBody>
                  <a:tcPr marL="61369" marR="61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658</a:t>
                      </a:r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8,0</a:t>
                      </a:r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68"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NORDOX+PROPULSE</a:t>
                      </a:r>
                      <a:endParaRPr lang="en-US" sz="1200" dirty="0"/>
                    </a:p>
                  </a:txBody>
                  <a:tcPr marL="61369" marR="61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387</a:t>
                      </a:r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4,7</a:t>
                      </a:r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68"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EVEREST+FORAPRO</a:t>
                      </a:r>
                      <a:endParaRPr lang="en-US" sz="1200" dirty="0"/>
                    </a:p>
                  </a:txBody>
                  <a:tcPr marL="61369" marR="61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367</a:t>
                      </a:r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4,4</a:t>
                      </a:r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68"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EVEREST+SPYRALE</a:t>
                      </a:r>
                      <a:endParaRPr lang="en-US" sz="1200" dirty="0"/>
                    </a:p>
                  </a:txBody>
                  <a:tcPr marL="61369" marR="61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367</a:t>
                      </a:r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4,4</a:t>
                      </a:r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68"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NORDOX+UNIFY</a:t>
                      </a:r>
                      <a:endParaRPr lang="en-US" sz="1200" dirty="0"/>
                    </a:p>
                  </a:txBody>
                  <a:tcPr marL="61369" marR="61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367</a:t>
                      </a:r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4,4</a:t>
                      </a:r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68"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CUPROXAT+CERIX B</a:t>
                      </a:r>
                      <a:endParaRPr lang="en-US" sz="1200" dirty="0"/>
                    </a:p>
                  </a:txBody>
                  <a:tcPr marL="61369" marR="61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343</a:t>
                      </a:r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4,2</a:t>
                      </a:r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68"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CUPROXAT+FORAPRO</a:t>
                      </a:r>
                      <a:endParaRPr lang="en-US" sz="1200" dirty="0"/>
                    </a:p>
                  </a:txBody>
                  <a:tcPr marL="61369" marR="61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343</a:t>
                      </a:r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4,2</a:t>
                      </a:r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68"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CUPROXAT+DELARO</a:t>
                      </a:r>
                      <a:endParaRPr lang="en-US" sz="1200" dirty="0"/>
                    </a:p>
                  </a:txBody>
                  <a:tcPr marL="61369" marR="61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343</a:t>
                      </a:r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4,2</a:t>
                      </a:r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6321" name="Picture 1" descr="C:\Users\Tanja\Desktop\18%2006%20pega%20Cercospora%20beticola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2641600" cy="1981200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0" y="3200400"/>
          <a:ext cx="4343401" cy="2933460"/>
        </p:xfrm>
        <a:graphic>
          <a:graphicData uri="http://schemas.openxmlformats.org/drawingml/2006/table">
            <a:tbl>
              <a:tblPr/>
              <a:tblGrid>
                <a:gridCol w="1603704"/>
                <a:gridCol w="758496"/>
                <a:gridCol w="1162843"/>
                <a:gridCol w="818358"/>
              </a:tblGrid>
              <a:tr h="2103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Fungicid</a:t>
                      </a:r>
                      <a:endParaRPr lang="en-US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1369" marR="61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Doza</a:t>
                      </a:r>
                      <a:r>
                        <a:rPr lang="en-US" sz="12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/ha</a:t>
                      </a:r>
                      <a:endParaRPr lang="en-US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Tretirano</a:t>
                      </a:r>
                      <a:r>
                        <a:rPr lang="en-US" sz="12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ha</a:t>
                      </a:r>
                      <a:endParaRPr lang="en-US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%</a:t>
                      </a:r>
                      <a:endParaRPr lang="en-US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68"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CUPR+SIGURA+TOPSIN</a:t>
                      </a:r>
                      <a:endParaRPr lang="en-US" sz="1200" dirty="0"/>
                    </a:p>
                  </a:txBody>
                  <a:tcPr marL="61369" marR="61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343</a:t>
                      </a:r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4,2</a:t>
                      </a:r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68"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NORDOX+SPYRALE</a:t>
                      </a:r>
                      <a:endParaRPr lang="en-US" sz="1200" dirty="0"/>
                    </a:p>
                  </a:txBody>
                  <a:tcPr marL="61369" marR="61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276</a:t>
                      </a:r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3,3</a:t>
                      </a:r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68"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NORDOX+AMISTAR PRI</a:t>
                      </a:r>
                      <a:endParaRPr lang="en-US" sz="1200" dirty="0"/>
                    </a:p>
                  </a:txBody>
                  <a:tcPr marL="61369" marR="61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smtClean="0"/>
                        <a:t>1KG+1L</a:t>
                      </a:r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256</a:t>
                      </a:r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3,1</a:t>
                      </a:r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68"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NORDOX+SEKVENCA</a:t>
                      </a:r>
                      <a:endParaRPr lang="en-US" sz="1200" dirty="0"/>
                    </a:p>
                  </a:txBody>
                  <a:tcPr marL="61369" marR="61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1KG+0,8</a:t>
                      </a:r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256</a:t>
                      </a:r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3,1</a:t>
                      </a:r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68"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NORDOX+TEATAR PLUS</a:t>
                      </a:r>
                      <a:endParaRPr lang="en-US" sz="1200" dirty="0"/>
                    </a:p>
                  </a:txBody>
                  <a:tcPr marL="61369" marR="61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1KG+1L</a:t>
                      </a:r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256</a:t>
                      </a:r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3,1</a:t>
                      </a:r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68"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FUNGURAN+SPYRALE</a:t>
                      </a:r>
                      <a:endParaRPr lang="en-US" sz="1200" dirty="0"/>
                    </a:p>
                  </a:txBody>
                  <a:tcPr marL="61369" marR="61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2L+1L</a:t>
                      </a:r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158</a:t>
                      </a:r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1,9</a:t>
                      </a:r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68"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FUNGURAN+OLIMP+PROMESA</a:t>
                      </a:r>
                      <a:endParaRPr lang="en-US" sz="1200" dirty="0"/>
                    </a:p>
                  </a:txBody>
                  <a:tcPr marL="61369" marR="61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3KG+0,8L+1L</a:t>
                      </a:r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158</a:t>
                      </a:r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1,9</a:t>
                      </a:r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68"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FUNGURAN+DELARO</a:t>
                      </a:r>
                      <a:endParaRPr lang="en-US" sz="1200" dirty="0"/>
                    </a:p>
                  </a:txBody>
                  <a:tcPr marL="61369" marR="61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2 KG+1L</a:t>
                      </a:r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158</a:t>
                      </a:r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1,9</a:t>
                      </a:r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68"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FUNGOHEM+OLIMP+IMAGE</a:t>
                      </a:r>
                      <a:endParaRPr lang="en-US" sz="1200" dirty="0"/>
                    </a:p>
                  </a:txBody>
                  <a:tcPr marL="61369" marR="61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3L+0,8L+0,6L</a:t>
                      </a:r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150</a:t>
                      </a:r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1,8</a:t>
                      </a:r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68"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FUNGOHEM+FORAPRO</a:t>
                      </a:r>
                      <a:endParaRPr lang="en-US" sz="1200" dirty="0"/>
                    </a:p>
                  </a:txBody>
                  <a:tcPr marL="61369" marR="61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3 L+1 L</a:t>
                      </a:r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150</a:t>
                      </a:r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1,8</a:t>
                      </a:r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68"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FUNGOHEM+DIFERENT</a:t>
                      </a:r>
                      <a:endParaRPr lang="en-US" sz="1200" dirty="0"/>
                    </a:p>
                  </a:txBody>
                  <a:tcPr marL="61369" marR="61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3L+0,8L</a:t>
                      </a:r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150</a:t>
                      </a:r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1,8</a:t>
                      </a:r>
                      <a:endParaRPr lang="en-US" sz="1200" dirty="0"/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ukupno</a:t>
                      </a:r>
                      <a:endParaRPr lang="en-US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1369" marR="61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2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8258</a:t>
                      </a:r>
                      <a:endParaRPr lang="en-US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100,0</a:t>
                      </a:r>
                      <a:endParaRPr lang="en-US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1369" marR="61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457200"/>
            <a:ext cx="523957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i="1" dirty="0" smtClean="0"/>
              <a:t>PRAĆENJE ŠTETNIH ORGANIZAMA U ŠEĆERNOJ REPI</a:t>
            </a:r>
          </a:p>
          <a:p>
            <a:endParaRPr lang="sr-Latn-RS" dirty="0" smtClean="0"/>
          </a:p>
          <a:p>
            <a:pPr>
              <a:buFontTx/>
              <a:buChar char="-"/>
            </a:pPr>
            <a:r>
              <a:rPr lang="sr-Latn-RS" dirty="0" smtClean="0"/>
              <a:t>BOLESTI</a:t>
            </a:r>
          </a:p>
          <a:p>
            <a:pPr>
              <a:buFontTx/>
              <a:buChar char="-"/>
            </a:pPr>
            <a:r>
              <a:rPr lang="sr-Latn-RS" dirty="0" smtClean="0"/>
              <a:t>ŠTETOČINE</a:t>
            </a:r>
          </a:p>
          <a:p>
            <a:pPr>
              <a:buFontTx/>
              <a:buChar char="-"/>
            </a:pPr>
            <a:endParaRPr lang="sr-Latn-RS" dirty="0" smtClean="0"/>
          </a:p>
          <a:p>
            <a:pPr>
              <a:buFontTx/>
              <a:buChar char="-"/>
            </a:pPr>
            <a:endParaRPr lang="sr-Latn-RS" dirty="0" smtClean="0"/>
          </a:p>
          <a:p>
            <a:endParaRPr lang="sr-Latn-RS" dirty="0" smtClean="0"/>
          </a:p>
          <a:p>
            <a:pPr>
              <a:buFontTx/>
              <a:buChar char="-"/>
            </a:pPr>
            <a:r>
              <a:rPr lang="sr-Latn-RS" b="1" dirty="0" smtClean="0"/>
              <a:t>ALATI :</a:t>
            </a:r>
          </a:p>
          <a:p>
            <a:pPr>
              <a:buFontTx/>
              <a:buChar char="-"/>
            </a:pPr>
            <a:r>
              <a:rPr lang="sr-Latn-RS" dirty="0" smtClean="0"/>
              <a:t>1. VIZUELNI PREGLEDI                   </a:t>
            </a:r>
          </a:p>
          <a:p>
            <a:pPr>
              <a:buFontTx/>
              <a:buChar char="-"/>
            </a:pPr>
            <a:r>
              <a:rPr lang="sr-Latn-RS" dirty="0" smtClean="0"/>
              <a:t>2.</a:t>
            </a:r>
            <a:r>
              <a:rPr lang="en-US" dirty="0" smtClean="0"/>
              <a:t> </a:t>
            </a:r>
            <a:r>
              <a:rPr lang="sr-Latn-RS" dirty="0" smtClean="0"/>
              <a:t>AMS</a:t>
            </a:r>
          </a:p>
          <a:p>
            <a:pPr>
              <a:buFontTx/>
              <a:buChar char="-"/>
            </a:pPr>
            <a:r>
              <a:rPr lang="sr-Latn-RS" dirty="0" smtClean="0"/>
              <a:t>3.. FEROMONSKE KLOPKE</a:t>
            </a:r>
          </a:p>
          <a:p>
            <a:pPr>
              <a:buFontTx/>
              <a:buChar char="-"/>
            </a:pPr>
            <a:endParaRPr lang="sr-Latn-RS" dirty="0" smtClean="0"/>
          </a:p>
          <a:p>
            <a:pPr>
              <a:buFontTx/>
              <a:buChar char="-"/>
            </a:pPr>
            <a:endParaRPr lang="sr-Latn-RS" dirty="0" smtClean="0"/>
          </a:p>
          <a:p>
            <a:pPr>
              <a:buFontTx/>
              <a:buChar char="-"/>
            </a:pPr>
            <a:endParaRPr lang="sr-Latn-RS" dirty="0" smtClean="0"/>
          </a:p>
          <a:p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187220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077072"/>
            <a:ext cx="273630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pic00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371600"/>
            <a:ext cx="2590800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pic008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4343400"/>
            <a:ext cx="243840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b="1" dirty="0" smtClean="0"/>
              <a:t>OSVRT NA 2021</a:t>
            </a:r>
            <a:r>
              <a:rPr lang="en-US" sz="2000" b="1" dirty="0" smtClean="0"/>
              <a:t>,2022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2023</a:t>
            </a:r>
            <a:r>
              <a:rPr lang="sr-Latn-RS" sz="2000" b="1" dirty="0" smtClean="0"/>
              <a:t> godinu</a:t>
            </a:r>
          </a:p>
          <a:p>
            <a:pPr algn="ctr"/>
            <a:endParaRPr lang="sr-Latn-RS" sz="2000" b="1" dirty="0"/>
          </a:p>
          <a:p>
            <a:pPr algn="ctr"/>
            <a:r>
              <a:rPr lang="sr-Latn-RS" sz="2000" b="1" dirty="0" smtClean="0"/>
              <a:t>POJAVA I PRAĆENJE VREDNOSTI DIV-a u 2021</a:t>
            </a:r>
            <a:r>
              <a:rPr lang="en-US" sz="2000" b="1" dirty="0" smtClean="0"/>
              <a:t>,</a:t>
            </a:r>
            <a:r>
              <a:rPr lang="sr-Latn-RS" sz="2000" b="1" dirty="0" smtClean="0"/>
              <a:t>2022,2023 i 2024 godin</a:t>
            </a:r>
            <a:r>
              <a:rPr lang="en-US" sz="2000" b="1" dirty="0" smtClean="0"/>
              <a:t>i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33600" y="30480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</a:t>
            </a:r>
            <a:r>
              <a:rPr lang="sr-Latn-RS" i="1" dirty="0" smtClean="0"/>
              <a:t>rve konidije 26.06.2021</a:t>
            </a:r>
            <a:r>
              <a:rPr lang="sr-Latn-RS" dirty="0" smtClean="0"/>
              <a:t>.</a:t>
            </a:r>
          </a:p>
          <a:p>
            <a:r>
              <a:rPr lang="sr-Latn-RS" i="1" dirty="0" smtClean="0"/>
              <a:t>Prve konidije  28.06.2022.</a:t>
            </a:r>
            <a:endParaRPr lang="en-US" i="1" dirty="0" smtClean="0"/>
          </a:p>
          <a:p>
            <a:r>
              <a:rPr lang="en-US" dirty="0" err="1" smtClean="0"/>
              <a:t>Prve</a:t>
            </a:r>
            <a:r>
              <a:rPr lang="en-US" dirty="0" smtClean="0"/>
              <a:t> </a:t>
            </a:r>
            <a:r>
              <a:rPr lang="en-US" dirty="0" err="1" smtClean="0"/>
              <a:t>konidije</a:t>
            </a:r>
            <a:r>
              <a:rPr lang="en-US" dirty="0" smtClean="0"/>
              <a:t>  </a:t>
            </a:r>
            <a:r>
              <a:rPr lang="sr-Latn-RS" dirty="0" smtClean="0"/>
              <a:t>19.06.2023.</a:t>
            </a:r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038600"/>
            <a:ext cx="199932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3434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143000" y="1752600"/>
            <a:ext cx="7315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1400" b="1" dirty="0" smtClean="0"/>
              <a:t>SENZORI PRATE TEMPERATURU,KOL.PADAVINA,VLAŽNOST VAZDUHA I DUŽINU VLAŽENJA LISTA</a:t>
            </a:r>
          </a:p>
          <a:p>
            <a:pPr algn="ctr"/>
            <a:endParaRPr lang="en-US" sz="1400" b="1" dirty="0" smtClean="0"/>
          </a:p>
          <a:p>
            <a:pPr algn="ctr"/>
            <a:endParaRPr lang="en-US" sz="1400" b="1" dirty="0" smtClean="0"/>
          </a:p>
          <a:p>
            <a:pPr algn="ctr"/>
            <a:r>
              <a:rPr lang="sr-Latn-RS" sz="1400" b="1" dirty="0" smtClean="0"/>
              <a:t>NA OSNOVU OČITANIH VREDNOSTI SA SENZORA DOBIJAMO PODATKE O OST</a:t>
            </a:r>
            <a:r>
              <a:rPr lang="en-US" sz="1400" b="1" dirty="0" smtClean="0"/>
              <a:t>V</a:t>
            </a:r>
            <a:r>
              <a:rPr lang="sr-Latn-RS" sz="1400" b="1" dirty="0" smtClean="0"/>
              <a:t>ARENIM USLOVIMA ZA INFEKCIJU OD CERCOSPORA BETICOLA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3429000"/>
            <a:ext cx="273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rgbClr val="FF0000"/>
                </a:solidFill>
              </a:rPr>
              <a:t>PRVE KONIDIJE 15.06.2024.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b="1" u="sng" dirty="0" smtClean="0"/>
          </a:p>
          <a:p>
            <a:endParaRPr lang="sr-Latn-RS" b="1" u="sng" dirty="0" smtClean="0"/>
          </a:p>
          <a:p>
            <a:endParaRPr lang="sr-Latn-RS" dirty="0" smtClean="0"/>
          </a:p>
          <a:p>
            <a:r>
              <a:rPr lang="sr-Latn-R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0"/>
            <a:ext cx="76264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 smtClean="0">
                <a:latin typeface="Calibri" pitchFamily="34" charset="0"/>
              </a:rPr>
              <a:t>Tokom  sezone 202</a:t>
            </a:r>
            <a:r>
              <a:rPr lang="sr-Latn-RS" sz="2000" dirty="0" smtClean="0">
                <a:latin typeface="Calibri" pitchFamily="34" charset="0"/>
              </a:rPr>
              <a:t>4</a:t>
            </a:r>
            <a:r>
              <a:rPr lang="vi-VN" sz="2000" dirty="0" smtClean="0">
                <a:latin typeface="Calibri" pitchFamily="34" charset="0"/>
              </a:rPr>
              <a:t> imali </a:t>
            </a:r>
            <a:r>
              <a:rPr lang="sr-Latn-RS" sz="2000" dirty="0" smtClean="0">
                <a:latin typeface="Calibri" pitchFamily="34" charset="0"/>
              </a:rPr>
              <a:t>neravnomeran raspored padavina.</a:t>
            </a:r>
            <a:r>
              <a:rPr lang="vi-VN" sz="2000" dirty="0" smtClean="0">
                <a:latin typeface="Calibri" pitchFamily="34" charset="0"/>
              </a:rPr>
              <a:t> Od aprila do </a:t>
            </a:r>
            <a:r>
              <a:rPr lang="sr-Latn-RS" sz="2000" dirty="0" smtClean="0">
                <a:latin typeface="Calibri" pitchFamily="34" charset="0"/>
              </a:rPr>
              <a:t>oktobra</a:t>
            </a:r>
            <a:r>
              <a:rPr lang="vi-VN" sz="2000" dirty="0" smtClean="0">
                <a:latin typeface="Calibri" pitchFamily="34" charset="0"/>
              </a:rPr>
              <a:t> meseca količina padavina je iznosila </a:t>
            </a:r>
            <a:r>
              <a:rPr lang="sr-Latn-RS" sz="2000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394,6</a:t>
            </a:r>
            <a:r>
              <a:rPr lang="sr-Latn-RS" sz="2000" dirty="0" smtClean="0">
                <a:latin typeface="Calibri" pitchFamily="34" charset="0"/>
              </a:rPr>
              <a:t> </a:t>
            </a:r>
            <a:r>
              <a:rPr lang="vi-VN" sz="2000" dirty="0" smtClean="0">
                <a:latin typeface="Calibri" pitchFamily="34" charset="0"/>
              </a:rPr>
              <a:t>mm</a:t>
            </a:r>
            <a:r>
              <a:rPr lang="sr-Latn-RS" sz="2000" dirty="0" smtClean="0">
                <a:latin typeface="Calibri" pitchFamily="34" charset="0"/>
              </a:rPr>
              <a:t>.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vi-VN" sz="2000" dirty="0" smtClean="0">
                <a:latin typeface="Calibri" pitchFamily="34" charset="0"/>
              </a:rPr>
              <a:t> </a:t>
            </a:r>
            <a:endParaRPr lang="sr-Latn-RS" sz="2000" dirty="0" smtClean="0">
              <a:latin typeface="Calibri" pitchFamily="34" charset="0"/>
            </a:endParaRPr>
          </a:p>
          <a:p>
            <a:endParaRPr lang="sr-Latn-RS" sz="2000" dirty="0" smtClean="0">
              <a:latin typeface="Calibri" pitchFamily="34" charset="0"/>
            </a:endParaRPr>
          </a:p>
          <a:p>
            <a:r>
              <a:rPr lang="sr-Latn-RS" sz="2000" dirty="0" smtClean="0">
                <a:latin typeface="Calibri" pitchFamily="34" charset="0"/>
              </a:rPr>
              <a:t>Prvi </a:t>
            </a:r>
            <a:r>
              <a:rPr lang="vi-VN" sz="2000" dirty="0" smtClean="0">
                <a:latin typeface="Calibri" pitchFamily="34" charset="0"/>
              </a:rPr>
              <a:t>tretman sa fungicidima je urađen </a:t>
            </a:r>
            <a:r>
              <a:rPr lang="vi-VN" sz="2000" b="1" dirty="0" smtClean="0">
                <a:latin typeface="Calibri" pitchFamily="34" charset="0"/>
              </a:rPr>
              <a:t>1</a:t>
            </a:r>
            <a:r>
              <a:rPr lang="en-US" sz="2000" b="1" dirty="0" smtClean="0">
                <a:latin typeface="Calibri" pitchFamily="34" charset="0"/>
              </a:rPr>
              <a:t>5</a:t>
            </a:r>
            <a:r>
              <a:rPr lang="vi-VN" sz="2000" b="1" dirty="0" smtClean="0">
                <a:latin typeface="Calibri" pitchFamily="34" charset="0"/>
              </a:rPr>
              <a:t>.06.202</a:t>
            </a:r>
            <a:r>
              <a:rPr lang="en-US" sz="2000" b="1" dirty="0" smtClean="0">
                <a:latin typeface="Calibri" pitchFamily="34" charset="0"/>
              </a:rPr>
              <a:t>4</a:t>
            </a:r>
            <a:r>
              <a:rPr lang="vi-VN" sz="2000" dirty="0" smtClean="0">
                <a:latin typeface="Calibri" pitchFamily="34" charset="0"/>
              </a:rPr>
              <a:t>. kada smo determinisali  prve konidije od </a:t>
            </a:r>
            <a:r>
              <a:rPr lang="vi-VN" sz="2000" i="1" dirty="0" smtClean="0">
                <a:latin typeface="Calibri" pitchFamily="34" charset="0"/>
              </a:rPr>
              <a:t>Cercospore beticole</a:t>
            </a:r>
            <a:r>
              <a:rPr lang="vi-VN" sz="2000" dirty="0" smtClean="0">
                <a:latin typeface="Calibri" pitchFamily="34" charset="0"/>
              </a:rPr>
              <a:t> , vrednosti DIV-a</a:t>
            </a:r>
            <a:r>
              <a:rPr lang="sr-Latn-RS" sz="2000" dirty="0" smtClean="0">
                <a:latin typeface="Calibri" pitchFamily="34" charset="0"/>
              </a:rPr>
              <a:t> su</a:t>
            </a:r>
            <a:r>
              <a:rPr lang="vi-VN" sz="2000" dirty="0" smtClean="0">
                <a:latin typeface="Calibri" pitchFamily="34" charset="0"/>
              </a:rPr>
              <a:t> bile visoke,</a:t>
            </a:r>
            <a:r>
              <a:rPr lang="sr-Latn-RS" sz="2000" dirty="0" smtClean="0">
                <a:latin typeface="Calibri" pitchFamily="34" charset="0"/>
              </a:rPr>
              <a:t> imali smo tokom juna česte padavine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vi-VN" sz="2000" dirty="0" smtClean="0">
                <a:latin typeface="Calibri" pitchFamily="34" charset="0"/>
              </a:rPr>
              <a:t> i samim tim imali smo povoljne uslove za ostvarivanje infekcije. </a:t>
            </a:r>
            <a:endParaRPr lang="sr-Latn-RS" sz="2000" dirty="0" smtClean="0">
              <a:latin typeface="Calibri" pitchFamily="34" charset="0"/>
            </a:endParaRPr>
          </a:p>
          <a:p>
            <a:endParaRPr lang="sr-Latn-RS" sz="2000" b="1" dirty="0" smtClean="0">
              <a:latin typeface="Calibri" pitchFamily="34" charset="0"/>
            </a:endParaRPr>
          </a:p>
          <a:p>
            <a:r>
              <a:rPr lang="vi-VN" sz="2000" b="1" dirty="0" smtClean="0">
                <a:latin typeface="Calibri" pitchFamily="34" charset="0"/>
              </a:rPr>
              <a:t>Sledeća četri tretmana su urađena na osnovu</a:t>
            </a:r>
            <a:r>
              <a:rPr lang="sr-Latn-RS" sz="2000" b="1" dirty="0" smtClean="0">
                <a:latin typeface="Calibri" pitchFamily="34" charset="0"/>
              </a:rPr>
              <a:t>:</a:t>
            </a:r>
            <a:endParaRPr lang="en-US" sz="2000" b="1" dirty="0" smtClean="0">
              <a:latin typeface="Calibri" pitchFamily="34" charset="0"/>
            </a:endParaRPr>
          </a:p>
          <a:p>
            <a:endParaRPr lang="sr-Latn-RS" sz="2000" dirty="0" smtClean="0">
              <a:latin typeface="Calibri" pitchFamily="34" charset="0"/>
            </a:endParaRPr>
          </a:p>
          <a:p>
            <a:r>
              <a:rPr lang="vi-VN" sz="2000" dirty="0" smtClean="0">
                <a:latin typeface="Calibri" pitchFamily="34" charset="0"/>
              </a:rPr>
              <a:t> • pregleda biljaka i povećanja broja pega,</a:t>
            </a:r>
            <a:r>
              <a:rPr lang="sr-Latn-RS" sz="2000" dirty="0" smtClean="0">
                <a:latin typeface="Calibri" pitchFamily="34" charset="0"/>
              </a:rPr>
              <a:t> </a:t>
            </a:r>
          </a:p>
          <a:p>
            <a:r>
              <a:rPr lang="sr-Latn-RS" sz="2000" dirty="0" smtClean="0">
                <a:latin typeface="Calibri" pitchFamily="34" charset="0"/>
              </a:rPr>
              <a:t>   •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vi-VN" sz="2000" dirty="0" smtClean="0">
                <a:latin typeface="Calibri" pitchFamily="34" charset="0"/>
              </a:rPr>
              <a:t> vrednosti DIV-a,</a:t>
            </a:r>
            <a:endParaRPr lang="sr-Latn-RS" sz="2000" dirty="0" smtClean="0">
              <a:latin typeface="Calibri" pitchFamily="34" charset="0"/>
            </a:endParaRPr>
          </a:p>
          <a:p>
            <a:r>
              <a:rPr lang="sr-Latn-RS" sz="2000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 •</a:t>
            </a:r>
            <a:r>
              <a:rPr lang="sr-Latn-RS" sz="2000" dirty="0" smtClean="0">
                <a:latin typeface="Calibri" pitchFamily="34" charset="0"/>
              </a:rPr>
              <a:t>  </a:t>
            </a:r>
            <a:r>
              <a:rPr lang="vi-VN" sz="2000" dirty="0" smtClean="0">
                <a:latin typeface="Calibri" pitchFamily="34" charset="0"/>
              </a:rPr>
              <a:t>dužine delovanja fungicida i</a:t>
            </a:r>
            <a:endParaRPr lang="sr-Latn-RS" sz="2000" dirty="0" smtClean="0">
              <a:latin typeface="Calibri" pitchFamily="34" charset="0"/>
            </a:endParaRPr>
          </a:p>
          <a:p>
            <a:r>
              <a:rPr lang="sr-Latn-RS" sz="2000" dirty="0" smtClean="0">
                <a:latin typeface="Calibri" pitchFamily="34" charset="0"/>
              </a:rPr>
              <a:t>  </a:t>
            </a:r>
            <a:r>
              <a:rPr lang="en-US" sz="2000" dirty="0" smtClean="0">
                <a:latin typeface="Calibri" pitchFamily="34" charset="0"/>
              </a:rPr>
              <a:t> •</a:t>
            </a:r>
            <a:r>
              <a:rPr lang="vi-VN" sz="2000" dirty="0" smtClean="0">
                <a:latin typeface="Calibri" pitchFamily="34" charset="0"/>
              </a:rPr>
              <a:t> praćenj</a:t>
            </a:r>
            <a:r>
              <a:rPr lang="sr-Latn-RS" sz="2000" dirty="0" smtClean="0">
                <a:latin typeface="Calibri" pitchFamily="34" charset="0"/>
              </a:rPr>
              <a:t>a</a:t>
            </a:r>
            <a:r>
              <a:rPr lang="vi-VN" sz="2000" dirty="0" smtClean="0">
                <a:latin typeface="Calibri" pitchFamily="34" charset="0"/>
              </a:rPr>
              <a:t> vremenskih uslova ( pred najavljene padavine uradili smo tretmane) kako bi sprečili rizik od širenja infekcije</a:t>
            </a:r>
            <a:r>
              <a:rPr lang="vi-VN" sz="2000" dirty="0" smtClean="0">
                <a:latin typeface="Calibri" pitchFamily="34" charset="0"/>
              </a:rPr>
              <a:t>.</a:t>
            </a:r>
            <a:endParaRPr lang="sr-Latn-RS" sz="2000" dirty="0" smtClean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4648200"/>
            <a:ext cx="67818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r-Latn-RS" sz="2400" b="1" dirty="0" smtClean="0"/>
              <a:t>Vrednosti DIV-a (2024)</a:t>
            </a:r>
          </a:p>
          <a:p>
            <a:pPr>
              <a:buNone/>
            </a:pPr>
            <a:r>
              <a:rPr lang="sr-Latn-RS" dirty="0" smtClean="0"/>
              <a:t> </a:t>
            </a:r>
            <a:r>
              <a:rPr lang="sr-Latn-RS" dirty="0" smtClean="0">
                <a:solidFill>
                  <a:srgbClr val="FF0000"/>
                </a:solidFill>
              </a:rPr>
              <a:t>•   </a:t>
            </a:r>
            <a:r>
              <a:rPr lang="sr-Latn-RS" b="1" dirty="0" smtClean="0">
                <a:solidFill>
                  <a:srgbClr val="FF0000"/>
                </a:solidFill>
              </a:rPr>
              <a:t>15.06. -  vrednosti   DIV-a  </a:t>
            </a:r>
            <a:r>
              <a:rPr lang="en-US" b="1" dirty="0" smtClean="0">
                <a:solidFill>
                  <a:srgbClr val="FF0000"/>
                </a:solidFill>
              </a:rPr>
              <a:t>9</a:t>
            </a:r>
            <a:r>
              <a:rPr lang="sr-Latn-RS" b="1" dirty="0" smtClean="0">
                <a:solidFill>
                  <a:srgbClr val="FF0000"/>
                </a:solidFill>
              </a:rPr>
              <a:t>  i prve </a:t>
            </a:r>
            <a:r>
              <a:rPr lang="en-US" b="1" dirty="0" err="1" smtClean="0">
                <a:solidFill>
                  <a:srgbClr val="FF0000"/>
                </a:solidFill>
              </a:rPr>
              <a:t>konidije</a:t>
            </a:r>
            <a:endParaRPr lang="sr-Latn-R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r-Latn-RS" b="1" dirty="0" smtClean="0">
                <a:solidFill>
                  <a:srgbClr val="FF0000"/>
                </a:solidFill>
              </a:rPr>
              <a:t> •   0</a:t>
            </a:r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sr-Latn-RS" b="1" dirty="0" smtClean="0">
                <a:solidFill>
                  <a:srgbClr val="FF0000"/>
                </a:solidFill>
              </a:rPr>
              <a:t>.07. – vrednosti    DIV-a –</a:t>
            </a:r>
            <a:r>
              <a:rPr lang="en-US" b="1" dirty="0" smtClean="0">
                <a:solidFill>
                  <a:srgbClr val="FF0000"/>
                </a:solidFill>
              </a:rPr>
              <a:t>7</a:t>
            </a:r>
            <a:endParaRPr lang="sr-Latn-R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r-Latn-RS" b="1" dirty="0" smtClean="0">
                <a:solidFill>
                  <a:srgbClr val="FF0000"/>
                </a:solidFill>
              </a:rPr>
              <a:t> •   1</a:t>
            </a:r>
            <a:r>
              <a:rPr lang="en-US" b="1" dirty="0" smtClean="0">
                <a:solidFill>
                  <a:srgbClr val="FF0000"/>
                </a:solidFill>
              </a:rPr>
              <a:t>6</a:t>
            </a:r>
            <a:r>
              <a:rPr lang="sr-Latn-RS" b="1" dirty="0" smtClean="0">
                <a:solidFill>
                  <a:srgbClr val="FF0000"/>
                </a:solidFill>
              </a:rPr>
              <a:t>.07. -  vrednosti   DIV-a </a:t>
            </a:r>
            <a:r>
              <a:rPr lang="en-US" b="1" dirty="0" smtClean="0">
                <a:solidFill>
                  <a:srgbClr val="FF0000"/>
                </a:solidFill>
              </a:rPr>
              <a:t>6</a:t>
            </a:r>
            <a:endParaRPr lang="sr-Latn-R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r-Latn-RS" b="1" dirty="0" smtClean="0">
                <a:solidFill>
                  <a:srgbClr val="FF0000"/>
                </a:solidFill>
              </a:rPr>
              <a:t> •   2</a:t>
            </a:r>
            <a:r>
              <a:rPr lang="en-US" b="1" dirty="0" smtClean="0">
                <a:solidFill>
                  <a:srgbClr val="FF0000"/>
                </a:solidFill>
              </a:rPr>
              <a:t>9</a:t>
            </a:r>
            <a:r>
              <a:rPr lang="sr-Latn-RS" b="1" dirty="0" smtClean="0">
                <a:solidFill>
                  <a:srgbClr val="FF0000"/>
                </a:solidFill>
              </a:rPr>
              <a:t>.07.  - vrednosti   DIV-a  </a:t>
            </a:r>
            <a:r>
              <a:rPr lang="en-US" b="1" dirty="0" smtClean="0">
                <a:solidFill>
                  <a:srgbClr val="FF0000"/>
                </a:solidFill>
              </a:rPr>
              <a:t>NISKE I NAJAVLJENE PADAVINE</a:t>
            </a:r>
            <a:endParaRPr lang="sr-Latn-R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r-Latn-RS" b="1" dirty="0" smtClean="0">
                <a:solidFill>
                  <a:srgbClr val="FF0000"/>
                </a:solidFill>
              </a:rPr>
              <a:t>•    1</a:t>
            </a:r>
            <a:r>
              <a:rPr lang="en-US" b="1" dirty="0" smtClean="0">
                <a:solidFill>
                  <a:srgbClr val="FF0000"/>
                </a:solidFill>
              </a:rPr>
              <a:t>6</a:t>
            </a:r>
            <a:r>
              <a:rPr lang="sr-Latn-RS" b="1" dirty="0" smtClean="0">
                <a:solidFill>
                  <a:srgbClr val="FF0000"/>
                </a:solidFill>
              </a:rPr>
              <a:t>.08. – VREDNOST DIV-A  </a:t>
            </a:r>
            <a:r>
              <a:rPr lang="en-US" b="1" dirty="0" smtClean="0">
                <a:solidFill>
                  <a:srgbClr val="FF0000"/>
                </a:solidFill>
              </a:rPr>
              <a:t>5</a:t>
            </a:r>
            <a:endParaRPr lang="sr-Latn-RS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0" y="0"/>
            <a:ext cx="9498013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sr-Latn-RS" sz="2800" b="1" dirty="0">
                <a:solidFill>
                  <a:srgbClr val="0A0A10"/>
                </a:solidFill>
                <a:latin typeface="+mn-lt"/>
              </a:rPr>
              <a:t>DOMINANTNI KOROVI U ŠEĆERNOJ REPI U </a:t>
            </a:r>
            <a:r>
              <a:rPr lang="sr-Latn-RS" sz="2800" b="1" dirty="0" smtClean="0">
                <a:solidFill>
                  <a:srgbClr val="0A0A10"/>
                </a:solidFill>
                <a:latin typeface="+mn-lt"/>
              </a:rPr>
              <a:t>202</a:t>
            </a:r>
            <a:r>
              <a:rPr lang="sr-Latn-RS" sz="2800" b="1" dirty="0" smtClean="0">
                <a:solidFill>
                  <a:srgbClr val="0A0A10"/>
                </a:solidFill>
              </a:rPr>
              <a:t>4</a:t>
            </a:r>
            <a:r>
              <a:rPr lang="sr-Latn-RS" sz="2800" b="1" dirty="0" smtClean="0">
                <a:solidFill>
                  <a:srgbClr val="0A0A10"/>
                </a:solidFill>
                <a:latin typeface="+mn-lt"/>
              </a:rPr>
              <a:t>.</a:t>
            </a:r>
            <a:endParaRPr lang="sr-Latn-RS" sz="2800" b="1" dirty="0">
              <a:solidFill>
                <a:srgbClr val="0A0A10"/>
              </a:solidFill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sr-Latn-RS" sz="2800" dirty="0">
              <a:latin typeface="+mn-lt"/>
            </a:endParaRPr>
          </a:p>
        </p:txBody>
      </p:sp>
      <p:sp>
        <p:nvSpPr>
          <p:cNvPr id="5123" name="Rectangle 8"/>
          <p:cNvSpPr>
            <a:spLocks noChangeArrowheads="1"/>
          </p:cNvSpPr>
          <p:nvPr/>
        </p:nvSpPr>
        <p:spPr bwMode="auto">
          <a:xfrm>
            <a:off x="609600" y="685800"/>
            <a:ext cx="5715000" cy="614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i="1" dirty="0"/>
              <a:t>Ambrosia </a:t>
            </a:r>
            <a:r>
              <a:rPr lang="en-US" sz="2000" b="1" i="1" dirty="0" err="1"/>
              <a:t>artemisifolia</a:t>
            </a:r>
            <a:r>
              <a:rPr lang="en-US" sz="2000" b="1" i="1" dirty="0"/>
              <a:t>     </a:t>
            </a:r>
            <a:r>
              <a:rPr lang="sr-Latn-CS" sz="2000" b="1" i="1" dirty="0"/>
              <a:t> </a:t>
            </a:r>
            <a:r>
              <a:rPr lang="en-US" sz="2000" b="1" i="1" dirty="0"/>
              <a:t>               </a:t>
            </a:r>
          </a:p>
          <a:p>
            <a:pPr>
              <a:lnSpc>
                <a:spcPct val="80000"/>
              </a:lnSpc>
            </a:pPr>
            <a:r>
              <a:rPr lang="en-US" sz="2000" b="1" i="1" dirty="0" err="1"/>
              <a:t>Chenopodium</a:t>
            </a:r>
            <a:r>
              <a:rPr lang="en-US" sz="2000" b="1" i="1" dirty="0"/>
              <a:t> album</a:t>
            </a:r>
          </a:p>
          <a:p>
            <a:pPr>
              <a:lnSpc>
                <a:spcPct val="80000"/>
              </a:lnSpc>
            </a:pPr>
            <a:r>
              <a:rPr lang="en-US" sz="2000" b="1" i="1" dirty="0"/>
              <a:t>Abutilon </a:t>
            </a:r>
            <a:r>
              <a:rPr lang="en-US" sz="2000" b="1" i="1" dirty="0" err="1"/>
              <a:t>theophrasti</a:t>
            </a:r>
            <a:endParaRPr lang="en-US" sz="2000" b="1" i="1" dirty="0"/>
          </a:p>
          <a:p>
            <a:pPr>
              <a:lnSpc>
                <a:spcPct val="80000"/>
              </a:lnSpc>
            </a:pPr>
            <a:r>
              <a:rPr lang="sr-Latn-RS" sz="2000" b="1" i="1" dirty="0" smtClean="0"/>
              <a:t>Datula stramonium</a:t>
            </a:r>
            <a:r>
              <a:rPr lang="en-US" sz="2000" b="1" i="1" dirty="0" smtClean="0"/>
              <a:t>      </a:t>
            </a:r>
            <a:r>
              <a:rPr lang="sr-Latn-CS" sz="2000" b="1" i="1" dirty="0" smtClean="0"/>
              <a:t> </a:t>
            </a:r>
            <a:r>
              <a:rPr lang="en-US" sz="2000" b="1" i="1" dirty="0" smtClean="0"/>
              <a:t>               </a:t>
            </a:r>
            <a:endParaRPr lang="en-US" sz="2000" b="1" i="1" dirty="0"/>
          </a:p>
          <a:p>
            <a:pPr>
              <a:lnSpc>
                <a:spcPct val="80000"/>
              </a:lnSpc>
            </a:pPr>
            <a:endParaRPr lang="en-US" sz="2000" b="1" i="1" dirty="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 i="1" dirty="0"/>
              <a:t>Xanthium </a:t>
            </a:r>
            <a:r>
              <a:rPr lang="en-US" sz="2000" b="1" i="1" dirty="0" err="1"/>
              <a:t>strumarium</a:t>
            </a:r>
            <a:r>
              <a:rPr lang="en-US" sz="2000" b="1" i="1" dirty="0"/>
              <a:t> –</a:t>
            </a:r>
            <a:r>
              <a:rPr lang="en-US" sz="2000" b="1" i="1" dirty="0" err="1"/>
              <a:t>Krupnosemeni</a:t>
            </a:r>
            <a:r>
              <a:rPr lang="en-US" sz="2000" b="1" i="1" dirty="0"/>
              <a:t> </a:t>
            </a:r>
            <a:r>
              <a:rPr lang="en-US" sz="2000" b="1" i="1" dirty="0" err="1"/>
              <a:t>kasnije</a:t>
            </a:r>
            <a:r>
              <a:rPr lang="en-US" sz="2000" b="1" i="1" dirty="0"/>
              <a:t> </a:t>
            </a:r>
            <a:r>
              <a:rPr lang="en-US" sz="2000" b="1" i="1" dirty="0" err="1"/>
              <a:t>nicanje</a:t>
            </a:r>
            <a:r>
              <a:rPr lang="en-US" sz="2000" b="1" i="1" dirty="0"/>
              <a:t> </a:t>
            </a:r>
          </a:p>
          <a:p>
            <a:pPr>
              <a:lnSpc>
                <a:spcPct val="80000"/>
              </a:lnSpc>
            </a:pPr>
            <a:endParaRPr lang="en-US" sz="2000" b="1" i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 i="1" dirty="0"/>
              <a:t>DIVLJI SIRAK         </a:t>
            </a:r>
            <a:r>
              <a:rPr lang="sr-Latn-CS" sz="2000" b="1" i="1" dirty="0"/>
              <a:t> </a:t>
            </a:r>
            <a:r>
              <a:rPr lang="en-US" sz="2000" b="1" i="1" dirty="0"/>
              <a:t>               </a:t>
            </a:r>
          </a:p>
          <a:p>
            <a:pPr>
              <a:lnSpc>
                <a:spcPct val="80000"/>
              </a:lnSpc>
            </a:pPr>
            <a:endParaRPr lang="en-US" sz="2000" b="1" i="1" dirty="0"/>
          </a:p>
          <a:p>
            <a:pPr>
              <a:lnSpc>
                <a:spcPct val="80000"/>
              </a:lnSpc>
            </a:pPr>
            <a:r>
              <a:rPr lang="en-US" sz="2000" b="1" i="1" dirty="0"/>
              <a:t>VILINA KOSICA </a:t>
            </a:r>
          </a:p>
          <a:p>
            <a:pPr>
              <a:lnSpc>
                <a:spcPct val="80000"/>
              </a:lnSpc>
            </a:pPr>
            <a:endParaRPr lang="en-US" sz="2000" b="1" i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b="1" i="1" u="sng" dirty="0">
                <a:solidFill>
                  <a:srgbClr val="FF0000"/>
                </a:solidFill>
              </a:rPr>
              <a:t>KARAKTERISTIKE  PROLEĆA </a:t>
            </a:r>
            <a:r>
              <a:rPr lang="en-US" b="1" i="1" u="sng" dirty="0" smtClean="0">
                <a:solidFill>
                  <a:srgbClr val="FF0000"/>
                </a:solidFill>
              </a:rPr>
              <a:t>20</a:t>
            </a:r>
            <a:r>
              <a:rPr lang="sr-Latn-RS" b="1" i="1" u="sng" dirty="0" smtClean="0">
                <a:solidFill>
                  <a:srgbClr val="FF0000"/>
                </a:solidFill>
              </a:rPr>
              <a:t>24</a:t>
            </a:r>
            <a:r>
              <a:rPr lang="en-US" b="1" i="1" u="sng" dirty="0" smtClean="0">
                <a:solidFill>
                  <a:srgbClr val="FF0000"/>
                </a:solidFill>
              </a:rPr>
              <a:t>.</a:t>
            </a:r>
            <a:endParaRPr lang="en-US" b="1" i="1" u="sng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sr-Latn-RS" b="1" i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sr-Latn-RS" b="1" i="1" dirty="0" smtClean="0">
                <a:solidFill>
                  <a:srgbClr val="FF0000"/>
                </a:solidFill>
              </a:rPr>
              <a:t>- Izuzetno toplo proleće ,gde su temperature u i martu,aprilu,maju bile u proseku više </a:t>
            </a:r>
            <a:r>
              <a:rPr lang="en-US" b="1" i="1" dirty="0" err="1" smtClean="0">
                <a:solidFill>
                  <a:srgbClr val="FF0000"/>
                </a:solidFill>
              </a:rPr>
              <a:t>od</a:t>
            </a:r>
            <a:r>
              <a:rPr lang="en-US" b="1" i="1" dirty="0" smtClean="0">
                <a:solidFill>
                  <a:srgbClr val="FF0000"/>
                </a:solidFill>
              </a:rPr>
              <a:t>  </a:t>
            </a:r>
            <a:r>
              <a:rPr lang="en-US" b="1" i="1" dirty="0" err="1" smtClean="0">
                <a:solidFill>
                  <a:srgbClr val="FF0000"/>
                </a:solidFill>
              </a:rPr>
              <a:t>proseka</a:t>
            </a:r>
            <a:endParaRPr lang="en-US" b="1" i="1" u="sng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b="1" i="1" u="sng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600" b="1" i="1" dirty="0" smtClean="0">
                <a:solidFill>
                  <a:srgbClr val="FF0000"/>
                </a:solidFill>
              </a:rPr>
              <a:t>-</a:t>
            </a:r>
            <a:r>
              <a:rPr lang="sr-Latn-RS" sz="1600" b="1" i="1" dirty="0" smtClean="0">
                <a:solidFill>
                  <a:srgbClr val="FF0000"/>
                </a:solidFill>
              </a:rPr>
              <a:t>Loš  raspored  padavina, mart,maj i jun više od proseka,dok su februar,april,jul i avgust imali manje od proseka.</a:t>
            </a:r>
            <a:endParaRPr lang="en-US" sz="1600" b="1" i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sr-Latn-RS" sz="1600" b="1" i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sz="1600" b="1" i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sz="1600" b="1" i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sz="1600" b="1" i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sz="1600" b="1" i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sz="1600" b="1" i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sz="1600" b="1" i="1" dirty="0">
              <a:solidFill>
                <a:srgbClr val="FF0000"/>
              </a:solidFill>
            </a:endParaRPr>
          </a:p>
        </p:txBody>
      </p:sp>
      <p:pic>
        <p:nvPicPr>
          <p:cNvPr id="512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81800" y="4267200"/>
            <a:ext cx="1905000" cy="2209800"/>
          </a:xfrm>
          <a:noFill/>
        </p:spPr>
      </p:pic>
      <p:pic>
        <p:nvPicPr>
          <p:cNvPr id="5125" name="Picture 2" descr="C:\Users\Admin\Desktop\SLIKE NOVI ANDRID 2016\20160722_1145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209800"/>
            <a:ext cx="252275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3" descr="IMG_04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685800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228601"/>
          <a:ext cx="4098032" cy="2819400"/>
        </p:xfrm>
        <a:graphic>
          <a:graphicData uri="http://schemas.openxmlformats.org/drawingml/2006/table">
            <a:tbl>
              <a:tblPr/>
              <a:tblGrid>
                <a:gridCol w="3167056"/>
                <a:gridCol w="930976"/>
              </a:tblGrid>
              <a:tr h="474710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Unify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sr-Latn-RS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sr-Latn-R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l/ha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+Everest 4 l/ha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06.2024.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Teatar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plus 1,2 l/</a:t>
                      </a:r>
                      <a:r>
                        <a:rPr lang="en-US" sz="1600" b="1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ha+Everest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4 l/ha</a:t>
                      </a:r>
                      <a:r>
                        <a:rPr lang="sr-Latn-RS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+Bifenicus 0,2 l/ha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1.07.2024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21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Postulat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sr-Latn-RS" sz="16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l/ha + Everest 4 l/ha</a:t>
                      </a:r>
                      <a:r>
                        <a:rPr lang="sr-Latn-RS" sz="16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+Plures 0,6 l/ha</a:t>
                      </a:r>
                      <a:endParaRPr lang="it-IT" sz="1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6.07.2024.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55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Diferent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0,6 l/ha + Everest 4 l/ha</a:t>
                      </a:r>
                      <a:endParaRPr lang="it-IT" sz="1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.07.202</a:t>
                      </a: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37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Everest 4 l/ha</a:t>
                      </a:r>
                      <a:endParaRPr lang="it-IT" sz="1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6.0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.2024.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31242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/>
              <a:t>KONTROLA:Digestija 14,28%</a:t>
            </a:r>
          </a:p>
          <a:p>
            <a:r>
              <a:rPr lang="sr-Latn-RS" b="1" dirty="0" smtClean="0"/>
              <a:t>Prinos  58,5 t/ha</a:t>
            </a:r>
          </a:p>
          <a:p>
            <a:r>
              <a:rPr lang="en-US" b="1" dirty="0" smtClean="0"/>
              <a:t>O</a:t>
            </a:r>
            <a:r>
              <a:rPr lang="sr-Latn-RS" b="1" dirty="0" smtClean="0"/>
              <a:t>cena efikasnosti </a:t>
            </a:r>
            <a:r>
              <a:rPr lang="en-US" b="1" dirty="0" smtClean="0"/>
              <a:t>7</a:t>
            </a:r>
            <a:r>
              <a:rPr lang="sr-Latn-RS" b="1" dirty="0" smtClean="0"/>
              <a:t> (1-9)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5791200" y="3810000"/>
            <a:ext cx="2667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b="1" dirty="0" smtClean="0">
                <a:solidFill>
                  <a:srgbClr val="FF0000"/>
                </a:solidFill>
              </a:rPr>
              <a:t>VARIJANTA 1</a:t>
            </a:r>
          </a:p>
          <a:p>
            <a:r>
              <a:rPr lang="sr-Latn-RS" b="1" dirty="0" smtClean="0">
                <a:solidFill>
                  <a:srgbClr val="FF0000"/>
                </a:solidFill>
              </a:rPr>
              <a:t>Digestija 1</a:t>
            </a:r>
            <a:r>
              <a:rPr lang="en-US" b="1" dirty="0" smtClean="0">
                <a:solidFill>
                  <a:srgbClr val="FF0000"/>
                </a:solidFill>
              </a:rPr>
              <a:t>5</a:t>
            </a:r>
            <a:r>
              <a:rPr lang="sr-Latn-RS" b="1" dirty="0" smtClean="0">
                <a:solidFill>
                  <a:srgbClr val="FF0000"/>
                </a:solidFill>
              </a:rPr>
              <a:t>,04 %,</a:t>
            </a:r>
          </a:p>
          <a:p>
            <a:r>
              <a:rPr lang="sr-Latn-RS" b="1" dirty="0" smtClean="0">
                <a:solidFill>
                  <a:srgbClr val="FF0000"/>
                </a:solidFill>
              </a:rPr>
              <a:t> Prinos 60,5 t/ha</a:t>
            </a:r>
          </a:p>
          <a:p>
            <a:r>
              <a:rPr lang="sr-Latn-RS" b="1" dirty="0" smtClean="0">
                <a:solidFill>
                  <a:srgbClr val="FF0000"/>
                </a:solidFill>
              </a:rPr>
              <a:t>Ocena efikasnosti 4,5 (1-9)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5638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Efikasnost 59 %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114800"/>
            <a:ext cx="4011613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81001"/>
            <a:ext cx="3733800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0"/>
          <a:ext cx="4168769" cy="2234565"/>
        </p:xfrm>
        <a:graphic>
          <a:graphicData uri="http://schemas.openxmlformats.org/drawingml/2006/table">
            <a:tbl>
              <a:tblPr/>
              <a:tblGrid>
                <a:gridCol w="3276600"/>
                <a:gridCol w="892169"/>
              </a:tblGrid>
              <a:tr h="436959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Neoram</a:t>
                      </a:r>
                      <a:r>
                        <a:rPr lang="sr-Latn-RS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37,5 WG 3kg/ha+Maganic 1 l/ha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18.06.2024.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933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sr-Latn-R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Neoram</a:t>
                      </a:r>
                      <a:r>
                        <a:rPr lang="sr-Latn-RS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37,5 WG 3kg/ha+Spyrale 1 l/ha</a:t>
                      </a:r>
                      <a:endParaRPr lang="sr-Latn-RS" sz="16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01.07.2024.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93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Neoram</a:t>
                      </a:r>
                      <a:r>
                        <a:rPr lang="sr-Latn-RS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37,5 WG 3kg/ha+Propulse 1,2 l/ha</a:t>
                      </a:r>
                      <a:endParaRPr lang="it-IT" sz="14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16.07.2024.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263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sr-Latn-R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Neoram</a:t>
                      </a:r>
                      <a:r>
                        <a:rPr lang="sr-Latn-RS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37,5 WG 3kg/ha+Forapro 1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29.07.2024.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fontAlgn="b"/>
                      <a:r>
                        <a:rPr lang="sr-Latn-R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Soratel</a:t>
                      </a:r>
                      <a:r>
                        <a:rPr lang="sr-Latn-RS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1 l/ha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16.08.2024.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26670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/>
              <a:t>KONTROLA:Digestija 14,28%</a:t>
            </a:r>
          </a:p>
          <a:p>
            <a:r>
              <a:rPr lang="sr-Latn-RS" b="1" dirty="0" smtClean="0"/>
              <a:t>Prinos  58,5 t/ha</a:t>
            </a:r>
          </a:p>
          <a:p>
            <a:r>
              <a:rPr lang="en-US" b="1" dirty="0" smtClean="0"/>
              <a:t>O</a:t>
            </a:r>
            <a:r>
              <a:rPr lang="sr-Latn-RS" b="1" dirty="0" smtClean="0"/>
              <a:t>cena efikasnosti 7 (1-9)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5410200" y="4572000"/>
            <a:ext cx="327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b="1" dirty="0" smtClean="0">
                <a:solidFill>
                  <a:srgbClr val="FF0000"/>
                </a:solidFill>
              </a:rPr>
              <a:t>VARIJANTA  2</a:t>
            </a:r>
          </a:p>
          <a:p>
            <a:r>
              <a:rPr lang="sr-Latn-RS" b="1" dirty="0" smtClean="0">
                <a:solidFill>
                  <a:srgbClr val="FF0000"/>
                </a:solidFill>
              </a:rPr>
              <a:t>Digestija 14,81 %,</a:t>
            </a:r>
          </a:p>
          <a:p>
            <a:r>
              <a:rPr lang="sr-Latn-RS" b="1" dirty="0" smtClean="0">
                <a:solidFill>
                  <a:srgbClr val="FF0000"/>
                </a:solidFill>
              </a:rPr>
              <a:t> Prinos 67,3  t/ha</a:t>
            </a:r>
          </a:p>
          <a:p>
            <a:r>
              <a:rPr lang="sr-Latn-RS" b="1" dirty="0" smtClean="0">
                <a:solidFill>
                  <a:srgbClr val="FF0000"/>
                </a:solidFill>
              </a:rPr>
              <a:t>Ocena efikasnosti 3,5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6172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Efikasnost 72 %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114800"/>
            <a:ext cx="4011613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609600"/>
            <a:ext cx="3886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404663"/>
          <a:ext cx="4191000" cy="2603575"/>
        </p:xfrm>
        <a:graphic>
          <a:graphicData uri="http://schemas.openxmlformats.org/drawingml/2006/table">
            <a:tbl>
              <a:tblPr/>
              <a:tblGrid>
                <a:gridCol w="3167056"/>
                <a:gridCol w="1023944"/>
              </a:tblGrid>
              <a:tr h="469657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Neoram</a:t>
                      </a:r>
                      <a:r>
                        <a:rPr lang="sr-Latn-RS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37,5 WG 3 kg/ha+Spyrale 1 l/ha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sr-Latn-R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lang="sr-Latn-R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06.2024</a:t>
                      </a: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080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Neoram</a:t>
                      </a:r>
                      <a:r>
                        <a:rPr lang="sr-Latn-RS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37,5 WG 3 kg/ha+Propulse 1,2 l/ha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r>
                        <a:rPr lang="sr-Latn-R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1.07.2024</a:t>
                      </a: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132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Neoram</a:t>
                      </a:r>
                      <a:r>
                        <a:rPr lang="sr-Latn-RS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37,5WG 3 kg/ha+ Forapro 1 l/ha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sr-Latn-R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6.07.2024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8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Neoram</a:t>
                      </a:r>
                      <a:r>
                        <a:rPr lang="sr-Latn-RS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37,5WG 3 kg/ha+Maganic 1 l/ha</a:t>
                      </a:r>
                      <a:endParaRPr lang="it-IT" sz="1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sr-Latn-R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.07.202</a:t>
                      </a:r>
                      <a:r>
                        <a:rPr lang="sr-Latn-R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755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sr-Latn-R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Soratel 1 l/ha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sr-Latn-R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6.0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r>
                        <a:rPr lang="sr-Latn-R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.2024</a:t>
                      </a: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32004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/>
              <a:t>KONTROLA:Digestija 14,28%</a:t>
            </a:r>
          </a:p>
          <a:p>
            <a:r>
              <a:rPr lang="sr-Latn-RS" b="1" dirty="0" smtClean="0"/>
              <a:t>Prinos  58,5 t/ha</a:t>
            </a:r>
          </a:p>
          <a:p>
            <a:r>
              <a:rPr lang="en-US" b="1" dirty="0" smtClean="0"/>
              <a:t>O</a:t>
            </a:r>
            <a:r>
              <a:rPr lang="sr-Latn-RS" b="1" dirty="0" smtClean="0"/>
              <a:t>cena efikasnosti </a:t>
            </a:r>
            <a:r>
              <a:rPr lang="en-US" b="1" dirty="0" smtClean="0"/>
              <a:t>7</a:t>
            </a:r>
            <a:r>
              <a:rPr lang="sr-Latn-RS" b="1" dirty="0" smtClean="0"/>
              <a:t> (1-9)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5791200" y="3810000"/>
            <a:ext cx="2667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b="1" dirty="0" smtClean="0">
                <a:solidFill>
                  <a:srgbClr val="FF0000"/>
                </a:solidFill>
              </a:rPr>
              <a:t>VARIJANTA 3</a:t>
            </a:r>
          </a:p>
          <a:p>
            <a:r>
              <a:rPr lang="sr-Latn-RS" b="1" dirty="0" smtClean="0">
                <a:solidFill>
                  <a:srgbClr val="FF0000"/>
                </a:solidFill>
              </a:rPr>
              <a:t>Digestija 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Latn-RS" b="1" dirty="0" smtClean="0">
                <a:solidFill>
                  <a:srgbClr val="FF0000"/>
                </a:solidFill>
              </a:rPr>
              <a:t>15,5 </a:t>
            </a:r>
            <a:r>
              <a:rPr lang="sr-Latn-RS" b="1" dirty="0" smtClean="0">
                <a:solidFill>
                  <a:srgbClr val="FF0000"/>
                </a:solidFill>
              </a:rPr>
              <a:t>%,</a:t>
            </a:r>
            <a:endParaRPr lang="sr-Latn-RS" b="1" dirty="0" smtClean="0">
              <a:solidFill>
                <a:srgbClr val="FF0000"/>
              </a:solidFill>
            </a:endParaRPr>
          </a:p>
          <a:p>
            <a:r>
              <a:rPr lang="sr-Latn-RS" b="1" dirty="0" smtClean="0">
                <a:solidFill>
                  <a:srgbClr val="FF0000"/>
                </a:solidFill>
              </a:rPr>
              <a:t> Prinos 70,2 t/ha</a:t>
            </a:r>
          </a:p>
          <a:p>
            <a:r>
              <a:rPr lang="sr-Latn-RS" b="1" dirty="0" smtClean="0">
                <a:solidFill>
                  <a:srgbClr val="FF0000"/>
                </a:solidFill>
              </a:rPr>
              <a:t>Ocena efikasnosti 2,5 (1-9)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5638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Efikasnost  80%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191000"/>
            <a:ext cx="43926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52401"/>
            <a:ext cx="3581400" cy="358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304800"/>
          <a:ext cx="4191000" cy="2850982"/>
        </p:xfrm>
        <a:graphic>
          <a:graphicData uri="http://schemas.openxmlformats.org/drawingml/2006/table">
            <a:tbl>
              <a:tblPr/>
              <a:tblGrid>
                <a:gridCol w="3167056"/>
                <a:gridCol w="1023944"/>
              </a:tblGrid>
              <a:tr h="469657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Neoram</a:t>
                      </a:r>
                      <a:r>
                        <a:rPr lang="sr-Latn-RS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37,5WG 3 kg/ha+Unify 0,9 l/ha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lang="sr-Latn-R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06.2024</a:t>
                      </a: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080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Neoram</a:t>
                      </a:r>
                      <a:r>
                        <a:rPr lang="sr-Latn-RS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37,5WG 3 kg/ha+Spyrale 1 l/ha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r>
                        <a:rPr lang="sr-Latn-R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1.07.2024</a:t>
                      </a: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132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Neoram</a:t>
                      </a:r>
                      <a:r>
                        <a:rPr lang="sr-Latn-RS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37,5WG 3 kg/ha+ Propulse 1,2 l/ha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sr-Latn-R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6.07.2024.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32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Neoram</a:t>
                      </a:r>
                      <a:r>
                        <a:rPr lang="sr-Latn-RS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37,5WG 3 kg/ha+Forapro 1 l/ha</a:t>
                      </a:r>
                      <a:endParaRPr lang="it-IT" sz="1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sr-Latn-R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.07.202</a:t>
                      </a:r>
                      <a:r>
                        <a:rPr lang="sr-Latn-R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75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sr-Latn-R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Neoram</a:t>
                      </a:r>
                      <a:r>
                        <a:rPr lang="sr-Latn-RS" sz="16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37,5WG 3 kg/ha+Maganic 1 l/ha</a:t>
                      </a:r>
                      <a:endParaRPr lang="it-IT" sz="1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sr-Latn-R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6.0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r>
                        <a:rPr lang="sr-Latn-R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.2024</a:t>
                      </a: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32004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/>
              <a:t>KONTROLA:Digestija 14,3%</a:t>
            </a:r>
          </a:p>
          <a:p>
            <a:r>
              <a:rPr lang="sr-Latn-RS" b="1" dirty="0" smtClean="0"/>
              <a:t>Prinos  58,5 t/ha</a:t>
            </a:r>
          </a:p>
          <a:p>
            <a:r>
              <a:rPr lang="en-US" b="1" dirty="0" smtClean="0"/>
              <a:t>O</a:t>
            </a:r>
            <a:r>
              <a:rPr lang="sr-Latn-RS" b="1" dirty="0" smtClean="0"/>
              <a:t>cena efikasnosti </a:t>
            </a:r>
            <a:r>
              <a:rPr lang="en-US" b="1" dirty="0" smtClean="0"/>
              <a:t>7</a:t>
            </a:r>
            <a:r>
              <a:rPr lang="sr-Latn-RS" b="1" dirty="0" smtClean="0"/>
              <a:t> (1-9)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5791200" y="3810000"/>
            <a:ext cx="266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b="1" dirty="0" smtClean="0">
                <a:solidFill>
                  <a:srgbClr val="FF0000"/>
                </a:solidFill>
              </a:rPr>
              <a:t>VARIJANTA 4</a:t>
            </a:r>
          </a:p>
          <a:p>
            <a:r>
              <a:rPr lang="sr-Latn-RS" b="1" dirty="0" smtClean="0">
                <a:solidFill>
                  <a:srgbClr val="FF0000"/>
                </a:solidFill>
              </a:rPr>
              <a:t>Digestija 14,41 %,</a:t>
            </a:r>
          </a:p>
          <a:p>
            <a:r>
              <a:rPr lang="sr-Latn-RS" b="1" dirty="0" smtClean="0">
                <a:solidFill>
                  <a:srgbClr val="FF0000"/>
                </a:solidFill>
              </a:rPr>
              <a:t> Prinos  60 t/ha</a:t>
            </a:r>
          </a:p>
          <a:p>
            <a:r>
              <a:rPr lang="sr-Latn-RS" b="1" dirty="0" smtClean="0">
                <a:solidFill>
                  <a:srgbClr val="FF0000"/>
                </a:solidFill>
              </a:rPr>
              <a:t>Ocena efikasnosti 3 (1-9)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5638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Efikasnost  74 %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191000"/>
            <a:ext cx="43926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52400"/>
            <a:ext cx="3733800" cy="350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/>
              <a:t>PREPORUKA ZA 2025.god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sr-Latn-RS" sz="2400" b="1" i="1" dirty="0" smtClean="0"/>
          </a:p>
          <a:p>
            <a:r>
              <a:rPr lang="sr-Latn-RS" dirty="0" smtClean="0"/>
              <a:t> Monitoring svake parcele</a:t>
            </a:r>
          </a:p>
          <a:p>
            <a:r>
              <a:rPr lang="sr-Latn-RS" dirty="0" smtClean="0"/>
              <a:t>Vilina kosica – pravovremeno suzbijanje</a:t>
            </a:r>
          </a:p>
          <a:p>
            <a:r>
              <a:rPr lang="en-US" dirty="0" smtClean="0"/>
              <a:t> </a:t>
            </a:r>
            <a:r>
              <a:rPr lang="sr-Latn-RS" dirty="0" smtClean="0"/>
              <a:t>Voditi računa o prisustvu štetnih insekata u usevu šećerne repe- CIKADE!!!</a:t>
            </a:r>
          </a:p>
          <a:p>
            <a:r>
              <a:rPr lang="sr-Latn-RS" dirty="0" smtClean="0"/>
              <a:t>Pratiti meterološke uslove,pojavu pega od Cercospore ,DIV i pravovremeno uraditi fungicidni tretman </a:t>
            </a:r>
          </a:p>
          <a:p>
            <a:pPr>
              <a:buNone/>
            </a:pPr>
            <a:r>
              <a:rPr lang="sr-Latn-RS" dirty="0" smtClean="0"/>
              <a:t>**** </a:t>
            </a:r>
            <a:r>
              <a:rPr lang="en-US" dirty="0" smtClean="0"/>
              <a:t> </a:t>
            </a:r>
            <a:r>
              <a:rPr lang="sr-Latn-RS" dirty="0" smtClean="0"/>
              <a:t>Informacije o pojavi štetnih patogena u usevu šećerne repe           možete pratiti :</a:t>
            </a:r>
          </a:p>
          <a:p>
            <a:pPr>
              <a:buNone/>
            </a:pPr>
            <a:r>
              <a:rPr lang="sr-Latn-RS" dirty="0" smtClean="0"/>
              <a:t>•</a:t>
            </a:r>
            <a:r>
              <a:rPr lang="en-US" dirty="0" smtClean="0"/>
              <a:t>     </a:t>
            </a:r>
            <a:r>
              <a:rPr lang="sr-Latn-RS" dirty="0" smtClean="0"/>
              <a:t> na portalu PSS Sombor</a:t>
            </a:r>
          </a:p>
          <a:p>
            <a:r>
              <a:rPr lang="sr-Latn-RS" dirty="0" smtClean="0"/>
              <a:t>    na portalu Pis-a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sr-Latn-RS" dirty="0" smtClean="0"/>
          </a:p>
          <a:p>
            <a:pPr>
              <a:buNone/>
            </a:pPr>
            <a:r>
              <a:rPr lang="sr-Latn-RS" sz="6600" i="1" dirty="0" smtClean="0"/>
              <a:t>   HVALA NA PAŽNJI!!!</a:t>
            </a:r>
            <a:endParaRPr lang="en-US" sz="6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3200" b="1" dirty="0" smtClean="0">
                <a:latin typeface="Calibri" pitchFamily="34" charset="0"/>
                <a:cs typeface="Calibri" pitchFamily="34" charset="0"/>
              </a:rPr>
              <a:t>SUZBIJANJE KOROVA  U ŠEĆERNOJ REPI U ZAVISNOSTI  OD VREMENA PRIMENE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595"/>
          <a:ext cx="8229600" cy="5416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86862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Godina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1X Post %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2X Post %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3X Post %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4X Post % </a:t>
                      </a:r>
                    </a:p>
                  </a:txBody>
                  <a:tcPr marL="9525" marR="9525" marT="9525" marB="0"/>
                </a:tc>
              </a:tr>
              <a:tr h="386862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33,8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65,6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0,7 </a:t>
                      </a:r>
                    </a:p>
                  </a:txBody>
                  <a:tcPr marL="9525" marR="9525" marT="9525" marB="0"/>
                </a:tc>
              </a:tr>
              <a:tr h="386862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11,2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89,0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 </a:t>
                      </a:r>
                    </a:p>
                  </a:txBody>
                  <a:tcPr marL="9525" marR="9525" marT="9525" marB="0"/>
                </a:tc>
              </a:tr>
              <a:tr h="386862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22,8 </a:t>
                      </a:r>
                    </a:p>
                  </a:txBody>
                  <a:tcPr marL="9525" marR="9525" marT="9525" marB="0"/>
                </a:tc>
              </a:tr>
              <a:tr h="386862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94,4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1,7</a:t>
                      </a:r>
                    </a:p>
                  </a:txBody>
                  <a:tcPr marL="9525" marR="9525" marT="9525" marB="0"/>
                </a:tc>
              </a:tr>
              <a:tr h="386862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10.6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89.4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/>
                </a:tc>
              </a:tr>
              <a:tr h="386862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80,7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 </a:t>
                      </a:r>
                    </a:p>
                  </a:txBody>
                  <a:tcPr marL="9525" marR="9525" marT="9525" marB="0"/>
                </a:tc>
              </a:tr>
              <a:tr h="3868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77.8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 </a:t>
                      </a:r>
                    </a:p>
                  </a:txBody>
                  <a:tcPr marL="9525" marR="9525" marT="9525" marB="0"/>
                </a:tc>
              </a:tr>
              <a:tr h="386862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27.6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45.5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54.4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 </a:t>
                      </a:r>
                    </a:p>
                  </a:txBody>
                  <a:tcPr marL="9525" marR="9525" marT="9525" marB="0"/>
                </a:tc>
              </a:tr>
              <a:tr h="386862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2019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-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15.9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15.9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12.07</a:t>
                      </a:r>
                    </a:p>
                  </a:txBody>
                  <a:tcPr marL="9525" marR="9525" marT="9525" marB="0"/>
                </a:tc>
              </a:tr>
              <a:tr h="386862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2021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100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86862">
                <a:tc>
                  <a:txBody>
                    <a:bodyPr/>
                    <a:lstStyle/>
                    <a:p>
                      <a:pPr algn="ctr" rtl="0" fontAlgn="t"/>
                      <a:r>
                        <a:rPr lang="sr-Latn-RS" sz="2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2022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24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sr-Latn-RS" sz="2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12,3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sr-Latn-RS" sz="2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93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86862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202</a:t>
                      </a:r>
                      <a:r>
                        <a:rPr lang="sr-Latn-RS" sz="2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24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sr-Latn-RS" sz="2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100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86862">
                <a:tc>
                  <a:txBody>
                    <a:bodyPr/>
                    <a:lstStyle/>
                    <a:p>
                      <a:pPr algn="ctr" rtl="0" fontAlgn="t"/>
                      <a:r>
                        <a:rPr lang="sr-Latn-RS" sz="24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2024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-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sr-Latn-RS" sz="24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37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sr-Latn-RS" sz="24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63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-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762000"/>
          </a:xfrm>
        </p:spPr>
        <p:txBody>
          <a:bodyPr>
            <a:normAutofit/>
          </a:bodyPr>
          <a:lstStyle/>
          <a:p>
            <a:r>
              <a:rPr lang="sr-Latn-RS" sz="2700" dirty="0" smtClean="0"/>
              <a:t>Pregled primenjenih herbicida u 2024 godini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RS" dirty="0" smtClean="0"/>
              <a:t>                                   </a:t>
            </a:r>
            <a:r>
              <a:rPr lang="en-US" dirty="0" smtClean="0"/>
              <a:t>P</a:t>
            </a:r>
            <a:r>
              <a:rPr lang="sr-Latn-RS" dirty="0" smtClean="0"/>
              <a:t>re em</a:t>
            </a:r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r>
              <a:rPr lang="sr-Latn-RS" dirty="0" smtClean="0"/>
              <a:t>- </a:t>
            </a:r>
            <a:r>
              <a:rPr lang="en-US" dirty="0" smtClean="0"/>
              <a:t>METAK </a:t>
            </a:r>
            <a:r>
              <a:rPr lang="sr-Latn-RS" dirty="0" smtClean="0"/>
              <a:t>( metamitron)- </a:t>
            </a:r>
            <a:r>
              <a:rPr lang="sr-Latn-RS" dirty="0" smtClean="0">
                <a:solidFill>
                  <a:srgbClr val="FF0000"/>
                </a:solidFill>
              </a:rPr>
              <a:t>inkorporacija</a:t>
            </a:r>
          </a:p>
          <a:p>
            <a:pPr>
              <a:buNone/>
            </a:pPr>
            <a:r>
              <a:rPr lang="sr-Latn-RS" dirty="0" smtClean="0"/>
              <a:t>125 ha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 Pre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tretman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sr-Latn-RS" dirty="0" smtClean="0"/>
              <a:t>đen na 7% ukupne površine šećerne repe</a:t>
            </a:r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endParaRPr lang="en-US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0" y="1447800"/>
          <a:ext cx="4953000" cy="4064395"/>
        </p:xfrm>
        <a:graphic>
          <a:graphicData uri="http://schemas.openxmlformats.org/drawingml/2006/table">
            <a:tbl>
              <a:tblPr/>
              <a:tblGrid>
                <a:gridCol w="2819400"/>
                <a:gridCol w="909455"/>
                <a:gridCol w="1224145"/>
              </a:tblGrid>
              <a:tr h="5062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Herbicidi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Tretirano</a:t>
                      </a:r>
                      <a:r>
                        <a:rPr lang="en-US" sz="16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ha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%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7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B</a:t>
                      </a:r>
                      <a:r>
                        <a:rPr lang="sr-Latn-RS" sz="16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etanal 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Tandem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+</a:t>
                      </a:r>
                      <a:r>
                        <a:rPr lang="sr-Latn-RS" sz="16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Trimark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+</a:t>
                      </a:r>
                      <a:r>
                        <a:rPr lang="sr-Latn-RS" sz="16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Piralis+Target</a:t>
                      </a:r>
                      <a:endParaRPr lang="en-US" sz="1600" dirty="0">
                        <a:solidFill>
                          <a:srgbClr val="FF0000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II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B</a:t>
                      </a:r>
                      <a:r>
                        <a:rPr lang="sr-Latn-RS" sz="16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etanal 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Tandem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+</a:t>
                      </a:r>
                      <a:r>
                        <a:rPr lang="sr-Latn-RS" sz="16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Trimark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+</a:t>
                      </a:r>
                      <a:r>
                        <a:rPr lang="sr-Latn-RS" sz="16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Piralis+Target</a:t>
                      </a:r>
                      <a:endParaRPr lang="en-US" sz="1600" dirty="0">
                        <a:solidFill>
                          <a:srgbClr val="FF0000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FF0000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Latn-RS" sz="16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658</a:t>
                      </a:r>
                      <a:endParaRPr lang="en-US" sz="1600" dirty="0">
                        <a:solidFill>
                          <a:srgbClr val="FF0000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Latn-RS" sz="16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91,4</a:t>
                      </a:r>
                      <a:endParaRPr lang="en-US" sz="1600" dirty="0">
                        <a:solidFill>
                          <a:srgbClr val="FF0000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65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 </a:t>
                      </a:r>
                      <a:r>
                        <a:rPr lang="sr-Latn-RS" sz="16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Lontrel+Goltix</a:t>
                      </a:r>
                      <a:r>
                        <a:rPr lang="sr-Latn-RS" sz="1600" b="1" baseline="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Gold+Conviso one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II </a:t>
                      </a:r>
                      <a:r>
                        <a:rPr lang="sr-Latn-RS" sz="16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Lontrel+Goltix</a:t>
                      </a:r>
                      <a:r>
                        <a:rPr lang="sr-Latn-RS" sz="1600" b="1" baseline="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Gold+Conviso one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16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Latn-RS" sz="16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62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Latn-RS" sz="16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8,6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7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Ukupno</a:t>
                      </a:r>
                      <a:r>
                        <a:rPr lang="en-US" sz="16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POST </a:t>
                      </a:r>
                      <a:r>
                        <a:rPr lang="en-US" sz="16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Latn-RS" sz="16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720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37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</a:tr>
              <a:tr h="2531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Ukupno</a:t>
                      </a:r>
                      <a:r>
                        <a:rPr lang="en-US" sz="16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POST </a:t>
                      </a:r>
                      <a:r>
                        <a:rPr lang="en-US" sz="1600" b="1" dirty="0" err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primena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1952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100,0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371600" y="0"/>
            <a:ext cx="5791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Pregled</a:t>
            </a:r>
            <a:r>
              <a:rPr lang="en-US" b="1" dirty="0" smtClean="0"/>
              <a:t> </a:t>
            </a:r>
            <a:r>
              <a:rPr lang="en-US" b="1" dirty="0" err="1" smtClean="0"/>
              <a:t>primenjenih</a:t>
            </a:r>
            <a:r>
              <a:rPr lang="en-US" b="1" dirty="0" smtClean="0"/>
              <a:t> </a:t>
            </a:r>
            <a:r>
              <a:rPr lang="en-US" b="1" dirty="0" err="1" smtClean="0"/>
              <a:t>herbicida</a:t>
            </a:r>
            <a:r>
              <a:rPr lang="en-US" b="1" dirty="0" smtClean="0"/>
              <a:t> u </a:t>
            </a:r>
            <a:r>
              <a:rPr lang="en-US" b="1" dirty="0" err="1" smtClean="0"/>
              <a:t>šećernoj</a:t>
            </a:r>
            <a:r>
              <a:rPr lang="en-US" b="1" dirty="0" smtClean="0"/>
              <a:t> </a:t>
            </a:r>
            <a:r>
              <a:rPr lang="en-US" b="1" dirty="0" err="1" smtClean="0"/>
              <a:t>repi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u 20</a:t>
            </a:r>
            <a:r>
              <a:rPr lang="sr-Latn-RS" b="1" dirty="0" smtClean="0"/>
              <a:t>24</a:t>
            </a:r>
            <a:r>
              <a:rPr lang="en-US" b="1" dirty="0" smtClean="0"/>
              <a:t>.</a:t>
            </a:r>
            <a:endParaRPr lang="sr-Latn-RS" b="1" dirty="0" smtClean="0"/>
          </a:p>
          <a:p>
            <a:pPr algn="ctr"/>
            <a:endParaRPr lang="sr-Latn-RS" b="1" dirty="0" smtClean="0"/>
          </a:p>
          <a:p>
            <a:pPr algn="ctr"/>
            <a:r>
              <a:rPr lang="en-US" b="1" dirty="0" smtClean="0"/>
              <a:t>P</a:t>
            </a:r>
            <a:r>
              <a:rPr lang="sr-Latn-RS" b="1" dirty="0" smtClean="0"/>
              <a:t>ost   2</a:t>
            </a:r>
          </a:p>
          <a:p>
            <a:pPr algn="ctr"/>
            <a:endParaRPr lang="en-US" dirty="0"/>
          </a:p>
        </p:txBody>
      </p:sp>
      <p:pic>
        <p:nvPicPr>
          <p:cNvPr id="4" name="Picture 2" descr="C:\Users\Admin\Desktop\SLIKE NOVI ANDRID 2016\20160722_114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343400"/>
            <a:ext cx="1524000" cy="225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62600" y="2362200"/>
            <a:ext cx="518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Lontrel</a:t>
            </a:r>
            <a:r>
              <a:rPr lang="en-US" b="1" dirty="0" smtClean="0"/>
              <a:t>,</a:t>
            </a:r>
            <a:r>
              <a:rPr lang="sr-Latn-RS" b="1" dirty="0" smtClean="0"/>
              <a:t>Piralis</a:t>
            </a:r>
            <a:r>
              <a:rPr lang="en-US" dirty="0" smtClean="0"/>
              <a:t>- </a:t>
            </a:r>
            <a:r>
              <a:rPr lang="en-US" dirty="0" err="1" smtClean="0"/>
              <a:t>sinteti</a:t>
            </a:r>
            <a:r>
              <a:rPr lang="sr-Latn-RS" dirty="0" smtClean="0"/>
              <a:t>čki auksin</a:t>
            </a:r>
          </a:p>
          <a:p>
            <a:r>
              <a:rPr lang="en-US" b="1" dirty="0" err="1" smtClean="0"/>
              <a:t>Trimark</a:t>
            </a:r>
            <a:r>
              <a:rPr lang="sr-Latn-RS" dirty="0" smtClean="0"/>
              <a:t>- sulfonil urea ALS –inhibitor</a:t>
            </a:r>
          </a:p>
          <a:p>
            <a:r>
              <a:rPr lang="sr-Latn-RS" b="1" dirty="0" smtClean="0"/>
              <a:t>Goltix</a:t>
            </a:r>
            <a:r>
              <a:rPr lang="en-US" b="1" dirty="0" smtClean="0"/>
              <a:t>,</a:t>
            </a:r>
            <a:r>
              <a:rPr lang="sr-Latn-RS" b="1" dirty="0" smtClean="0"/>
              <a:t>Target-</a:t>
            </a:r>
            <a:r>
              <a:rPr lang="sr-Latn-RS" dirty="0" smtClean="0"/>
              <a:t> inhibitor </a:t>
            </a:r>
            <a:r>
              <a:rPr lang="sr-Latn-RS" dirty="0" smtClean="0"/>
              <a:t>fotosinteze</a:t>
            </a:r>
            <a:endParaRPr lang="en-US" dirty="0" smtClean="0"/>
          </a:p>
          <a:p>
            <a:r>
              <a:rPr lang="en-US" b="1" dirty="0" err="1" smtClean="0"/>
              <a:t>Conviso</a:t>
            </a:r>
            <a:r>
              <a:rPr lang="en-US" b="1" dirty="0" smtClean="0"/>
              <a:t> One-ALS inhibitor</a:t>
            </a:r>
          </a:p>
          <a:p>
            <a:r>
              <a:rPr lang="en-US" b="1" dirty="0" err="1" smtClean="0"/>
              <a:t>Betana</a:t>
            </a:r>
            <a:r>
              <a:rPr lang="en-US" b="1" dirty="0" err="1" smtClean="0"/>
              <a:t>l</a:t>
            </a:r>
            <a:r>
              <a:rPr lang="en-US" b="1" dirty="0" smtClean="0"/>
              <a:t> Tandem-</a:t>
            </a:r>
            <a:r>
              <a:rPr lang="en-US" b="1" dirty="0" err="1" smtClean="0"/>
              <a:t>inh.fotosisteze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722428"/>
          <a:ext cx="5334000" cy="6135572"/>
        </p:xfrm>
        <a:graphic>
          <a:graphicData uri="http://schemas.openxmlformats.org/drawingml/2006/table">
            <a:tbl>
              <a:tblPr/>
              <a:tblGrid>
                <a:gridCol w="2972474"/>
                <a:gridCol w="984981"/>
                <a:gridCol w="1376545"/>
              </a:tblGrid>
              <a:tr h="4572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Herbicidi</a:t>
                      </a:r>
                      <a:endParaRPr lang="en-US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Tretirano ha</a:t>
                      </a:r>
                      <a:endParaRPr lang="en-US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%</a:t>
                      </a:r>
                      <a:endParaRPr lang="en-US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9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Latn-RS" sz="12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I)</a:t>
                      </a:r>
                      <a:r>
                        <a:rPr lang="sr-Latn-RS" sz="1200" b="1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Metafol+Safari+Betanal  Tandem</a:t>
                      </a:r>
                      <a:endParaRPr lang="en-US" sz="1200" dirty="0" smtClean="0">
                        <a:solidFill>
                          <a:srgbClr val="FF0000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II </a:t>
                      </a:r>
                      <a:r>
                        <a:rPr lang="sr-Latn-RS" sz="12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Metafol+</a:t>
                      </a:r>
                      <a:r>
                        <a:rPr lang="en-US" sz="1200" b="1" dirty="0" err="1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Safari+Betanal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tandem</a:t>
                      </a:r>
                      <a:endParaRPr lang="en-US" sz="1200" dirty="0" smtClean="0">
                        <a:solidFill>
                          <a:srgbClr val="FF0000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III </a:t>
                      </a:r>
                      <a:r>
                        <a:rPr lang="sr-Latn-RS" sz="12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Lontrel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+</a:t>
                      </a:r>
                      <a:r>
                        <a:rPr lang="en-US" sz="1200" b="1" dirty="0" err="1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Metafol+Betanal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tandem+Safari</a:t>
                      </a:r>
                      <a:endParaRPr lang="en-US" sz="1200" dirty="0" smtClean="0">
                        <a:solidFill>
                          <a:srgbClr val="FF0000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Latn-RS" sz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343</a:t>
                      </a:r>
                      <a:endParaRPr lang="en-US" sz="1200" dirty="0">
                        <a:solidFill>
                          <a:srgbClr val="FF0000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Latn-RS" sz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27,8</a:t>
                      </a:r>
                      <a:endParaRPr lang="en-US" sz="1200" dirty="0">
                        <a:solidFill>
                          <a:srgbClr val="FF0000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9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Latn-R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I)</a:t>
                      </a:r>
                      <a:r>
                        <a:rPr lang="sr-Latn-RS" sz="12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Lontrel+Goltix Gold+Betanal  Tandem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II </a:t>
                      </a:r>
                      <a:r>
                        <a:rPr lang="sr-Latn-R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Lontrel+Goltix</a:t>
                      </a:r>
                      <a:r>
                        <a:rPr lang="sr-Latn-RS" sz="12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Gold+Conviso one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III </a:t>
                      </a:r>
                      <a:r>
                        <a:rPr lang="sr-Latn-R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Lontrel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+</a:t>
                      </a:r>
                      <a:r>
                        <a:rPr lang="sr-Latn-R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Goltix</a:t>
                      </a:r>
                      <a:r>
                        <a:rPr lang="sr-Latn-RS" sz="12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Gold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+</a:t>
                      </a:r>
                      <a:r>
                        <a:rPr lang="sr-Latn-R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Conviso</a:t>
                      </a:r>
                      <a:r>
                        <a:rPr lang="sr-Latn-RS" sz="12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one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Latn-RS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305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Latn-RS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24,8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092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Latn-R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I)</a:t>
                      </a:r>
                      <a:r>
                        <a:rPr lang="sr-Latn-RS" sz="12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Goltix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G</a:t>
                      </a:r>
                      <a:r>
                        <a:rPr lang="sr-Latn-RS" sz="12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+Safari+Betanal  Tandem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+</a:t>
                      </a:r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Pikogal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II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Goltix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G</a:t>
                      </a:r>
                      <a:r>
                        <a:rPr lang="sr-Latn-R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+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Safari+Betanal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tandem+Pikogal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III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Pikogal+Hemomitron+Betanal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tandem+Safari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158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12,8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092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 </a:t>
                      </a:r>
                      <a:r>
                        <a:rPr lang="en-US" sz="1200" b="1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Apex+Goltix</a:t>
                      </a:r>
                      <a:r>
                        <a:rPr lang="en-US" sz="1200" b="1" baseline="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en-US" sz="1200" b="1" baseline="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G</a:t>
                      </a:r>
                      <a:r>
                        <a:rPr lang="en-US" sz="1200" b="1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+Betanal</a:t>
                      </a:r>
                      <a:r>
                        <a:rPr lang="en-US" sz="1200" b="1" baseline="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tandem</a:t>
                      </a:r>
                      <a:endParaRPr lang="en-US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II </a:t>
                      </a:r>
                      <a:r>
                        <a:rPr lang="en-US" sz="1200" b="1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Apex+Loret+Powertwin+Goltix</a:t>
                      </a:r>
                      <a:r>
                        <a:rPr lang="en-US" sz="1200" b="1" baseline="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G</a:t>
                      </a:r>
                      <a:endParaRPr lang="en-US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III </a:t>
                      </a:r>
                      <a:r>
                        <a:rPr lang="en-US" sz="1200" b="1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Apex+Loret+Goltix</a:t>
                      </a:r>
                      <a:r>
                        <a:rPr lang="en-US" sz="1200" b="1" baseline="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en-US" sz="1200" b="1" baseline="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D</a:t>
                      </a:r>
                      <a:r>
                        <a:rPr lang="en-US" sz="1200" b="1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+Powertwin</a:t>
                      </a:r>
                      <a:endParaRPr lang="en-US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150</a:t>
                      </a:r>
                      <a:endParaRPr lang="en-US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12,2</a:t>
                      </a:r>
                      <a:endParaRPr lang="en-US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 </a:t>
                      </a:r>
                      <a:r>
                        <a:rPr lang="en-US" sz="1200" b="1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Pikogal+Metak+Powertwin+Savana</a:t>
                      </a:r>
                      <a:endParaRPr lang="en-US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II </a:t>
                      </a:r>
                      <a:r>
                        <a:rPr lang="en-US" sz="1200" b="1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Pikogal+Savana+Powertwin</a:t>
                      </a:r>
                      <a:r>
                        <a:rPr lang="en-US" sz="1200" b="1" baseline="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+Metak</a:t>
                      </a:r>
                      <a:endParaRPr lang="en-US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III </a:t>
                      </a:r>
                      <a:r>
                        <a:rPr lang="en-US" sz="1200" b="1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Pikogal+Savana+Metak</a:t>
                      </a:r>
                      <a:endParaRPr lang="en-US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131</a:t>
                      </a:r>
                      <a:endParaRPr lang="en-US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10,6</a:t>
                      </a:r>
                      <a:endParaRPr lang="en-US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3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 </a:t>
                      </a:r>
                      <a:r>
                        <a:rPr lang="en-US" sz="12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Pikogal</a:t>
                      </a:r>
                      <a:r>
                        <a:rPr lang="en-US" sz="1200" b="1" baseline="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en-US" sz="1200" b="1" baseline="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plus</a:t>
                      </a:r>
                      <a:r>
                        <a:rPr lang="en-US" sz="1200" b="1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+Savana+Powertwin</a:t>
                      </a:r>
                      <a:endParaRPr lang="en-US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II </a:t>
                      </a:r>
                      <a:r>
                        <a:rPr lang="en-US" sz="1200" b="1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Loret+Savana+Powertwin+Metak</a:t>
                      </a:r>
                      <a:endParaRPr lang="en-US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III </a:t>
                      </a:r>
                      <a:r>
                        <a:rPr lang="en-US" sz="1200" b="1" baseline="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en-US" sz="1200" b="1" baseline="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Pikogal</a:t>
                      </a:r>
                      <a:r>
                        <a:rPr lang="en-US" sz="1200" b="1" baseline="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en-US" sz="1200" b="1" baseline="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plus</a:t>
                      </a:r>
                      <a:r>
                        <a:rPr lang="en-US" sz="1200" b="1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+Savana+Metak</a:t>
                      </a:r>
                      <a:endParaRPr lang="en-US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125</a:t>
                      </a:r>
                      <a:endParaRPr lang="en-US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10,2</a:t>
                      </a:r>
                      <a:endParaRPr lang="en-US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 </a:t>
                      </a:r>
                      <a:r>
                        <a:rPr lang="en-US" sz="1200" b="1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Goltix</a:t>
                      </a:r>
                      <a:r>
                        <a:rPr lang="en-US" sz="12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G+Safari+Betanal</a:t>
                      </a:r>
                      <a:r>
                        <a:rPr lang="en-US" sz="1200" b="1" baseline="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tandem</a:t>
                      </a:r>
                      <a:endParaRPr lang="en-US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II </a:t>
                      </a:r>
                      <a:r>
                        <a:rPr lang="en-US" sz="1200" b="1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Goltix</a:t>
                      </a:r>
                      <a:r>
                        <a:rPr lang="en-US" sz="12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G+Safari+Betanal</a:t>
                      </a:r>
                      <a:r>
                        <a:rPr lang="en-US" sz="1200" b="1" baseline="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tandem</a:t>
                      </a:r>
                      <a:endParaRPr lang="en-US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III </a:t>
                      </a:r>
                      <a:r>
                        <a:rPr lang="en-US" sz="1200" b="1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Goltix</a:t>
                      </a:r>
                      <a:r>
                        <a:rPr lang="en-US" sz="1200" b="1" baseline="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en-US" sz="1200" b="1" baseline="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G</a:t>
                      </a:r>
                      <a:r>
                        <a:rPr lang="en-US" sz="1200" b="1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+Safari+Betanal</a:t>
                      </a:r>
                      <a:r>
                        <a:rPr lang="en-US" sz="1200" b="1" baseline="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tandem</a:t>
                      </a:r>
                      <a:endParaRPr lang="en-US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20</a:t>
                      </a:r>
                      <a:endParaRPr lang="en-US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1,6</a:t>
                      </a:r>
                      <a:endParaRPr lang="en-US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9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Ukupno</a:t>
                      </a:r>
                      <a:r>
                        <a:rPr lang="en-US" sz="12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POST 3</a:t>
                      </a:r>
                      <a:endParaRPr lang="en-US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Latn-RS" sz="12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1232</a:t>
                      </a:r>
                      <a:endParaRPr lang="en-US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63</a:t>
                      </a:r>
                      <a:endParaRPr lang="en-US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</a:tr>
              <a:tr h="2364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Ukupno</a:t>
                      </a:r>
                      <a:r>
                        <a:rPr lang="en-US" sz="12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POST </a:t>
                      </a:r>
                      <a:r>
                        <a:rPr lang="en-US" sz="1200" b="1" dirty="0" err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primena</a:t>
                      </a:r>
                      <a:endParaRPr lang="en-US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r>
                        <a:rPr lang="sr-Latn-RS" sz="12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952</a:t>
                      </a:r>
                      <a:endParaRPr lang="en-US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100,0</a:t>
                      </a:r>
                      <a:endParaRPr lang="en-US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447800" y="0"/>
            <a:ext cx="525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Pregled</a:t>
            </a:r>
            <a:r>
              <a:rPr lang="en-US" b="1" dirty="0" smtClean="0"/>
              <a:t> </a:t>
            </a:r>
            <a:r>
              <a:rPr lang="en-US" b="1" dirty="0" err="1" smtClean="0"/>
              <a:t>primenjenih</a:t>
            </a:r>
            <a:r>
              <a:rPr lang="en-US" b="1" dirty="0" smtClean="0"/>
              <a:t> </a:t>
            </a:r>
            <a:r>
              <a:rPr lang="en-US" b="1" dirty="0" err="1" smtClean="0"/>
              <a:t>herbicida</a:t>
            </a:r>
            <a:r>
              <a:rPr lang="en-US" b="1" dirty="0" smtClean="0"/>
              <a:t> u </a:t>
            </a:r>
            <a:r>
              <a:rPr lang="en-US" b="1" dirty="0" err="1" smtClean="0"/>
              <a:t>šećernoj</a:t>
            </a:r>
            <a:r>
              <a:rPr lang="en-US" b="1" dirty="0" smtClean="0"/>
              <a:t> </a:t>
            </a:r>
            <a:r>
              <a:rPr lang="en-US" b="1" dirty="0" err="1" smtClean="0"/>
              <a:t>repi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u 20</a:t>
            </a:r>
            <a:r>
              <a:rPr lang="sr-Latn-RS" b="1" dirty="0" smtClean="0"/>
              <a:t>24</a:t>
            </a:r>
            <a:r>
              <a:rPr lang="en-US" b="1" dirty="0" smtClean="0"/>
              <a:t>. – post 3</a:t>
            </a:r>
            <a:endParaRPr lang="sr-Latn-RS" b="1" dirty="0" smtClean="0"/>
          </a:p>
        </p:txBody>
      </p:sp>
      <p:pic>
        <p:nvPicPr>
          <p:cNvPr id="4" name="Picture 2" descr="C:\Users\Admin\Desktop\SLIKE NOVI ANDRID 2016\20160722_114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343400"/>
            <a:ext cx="1524000" cy="225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62600" y="1752600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Lontrel,Pikogal,Loret</a:t>
            </a:r>
            <a:r>
              <a:rPr lang="en-US" dirty="0" smtClean="0"/>
              <a:t>- </a:t>
            </a:r>
            <a:r>
              <a:rPr lang="en-US" dirty="0" err="1" smtClean="0"/>
              <a:t>sinteti</a:t>
            </a:r>
            <a:r>
              <a:rPr lang="sr-Latn-RS" dirty="0" smtClean="0"/>
              <a:t>čki </a:t>
            </a:r>
            <a:endParaRPr lang="en-US" dirty="0" smtClean="0"/>
          </a:p>
          <a:p>
            <a:r>
              <a:rPr lang="sr-Latn-RS" dirty="0" smtClean="0"/>
              <a:t>auksin</a:t>
            </a:r>
          </a:p>
          <a:p>
            <a:r>
              <a:rPr lang="sr-Latn-RS" b="1" dirty="0" smtClean="0"/>
              <a:t>Safari</a:t>
            </a:r>
            <a:r>
              <a:rPr lang="en-US" b="1" dirty="0" smtClean="0"/>
              <a:t>,</a:t>
            </a:r>
            <a:r>
              <a:rPr lang="en-US" b="1" dirty="0" err="1" smtClean="0"/>
              <a:t>Savana,Apex</a:t>
            </a:r>
            <a:r>
              <a:rPr lang="sr-Latn-RS" dirty="0" smtClean="0"/>
              <a:t>- sulfonil urea </a:t>
            </a:r>
            <a:endParaRPr lang="en-US" dirty="0" smtClean="0"/>
          </a:p>
          <a:p>
            <a:r>
              <a:rPr lang="sr-Latn-RS" dirty="0" smtClean="0"/>
              <a:t>ALS –inh</a:t>
            </a:r>
            <a:r>
              <a:rPr lang="en-US" dirty="0" err="1" smtClean="0"/>
              <a:t>ibitor</a:t>
            </a:r>
            <a:endParaRPr lang="sr-Latn-RS" dirty="0" smtClean="0"/>
          </a:p>
          <a:p>
            <a:r>
              <a:rPr lang="sr-Latn-RS" b="1" dirty="0" smtClean="0"/>
              <a:t>Goltix</a:t>
            </a:r>
            <a:r>
              <a:rPr lang="en-US" b="1" dirty="0" smtClean="0"/>
              <a:t>,</a:t>
            </a:r>
            <a:r>
              <a:rPr lang="en-US" b="1" dirty="0" err="1" smtClean="0"/>
              <a:t>Metak,Metafol</a:t>
            </a:r>
            <a:r>
              <a:rPr lang="sr-Latn-RS" dirty="0" smtClean="0"/>
              <a:t>- inhibitor </a:t>
            </a:r>
            <a:r>
              <a:rPr lang="sr-Latn-RS" dirty="0" smtClean="0"/>
              <a:t>fotosinteze</a:t>
            </a:r>
            <a:endParaRPr lang="en-US" dirty="0" smtClean="0"/>
          </a:p>
          <a:p>
            <a:r>
              <a:rPr lang="en-US" b="1" dirty="0" err="1" smtClean="0"/>
              <a:t>Betanal</a:t>
            </a:r>
            <a:r>
              <a:rPr lang="en-US" b="1" dirty="0" smtClean="0"/>
              <a:t> Tandem-</a:t>
            </a:r>
            <a:r>
              <a:rPr lang="en-US" dirty="0" err="1" smtClean="0"/>
              <a:t>inh.fotosinteze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1447800"/>
          <a:ext cx="4038600" cy="1219200"/>
        </p:xfrm>
        <a:graphic>
          <a:graphicData uri="http://schemas.openxmlformats.org/drawingml/2006/table">
            <a:tbl>
              <a:tblPr/>
              <a:tblGrid>
                <a:gridCol w="901326"/>
                <a:gridCol w="1158492"/>
                <a:gridCol w="1209761"/>
                <a:gridCol w="769021"/>
              </a:tblGrid>
              <a:tr h="812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Opština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Zasejano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ha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Tretirano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ha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%</a:t>
                      </a:r>
                      <a:endParaRPr lang="en-US" sz="2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Ukupno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r>
                        <a:rPr lang="sr-Latn-RS" sz="14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952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r>
                        <a:rPr lang="sr-Latn-RS" sz="14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635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84</a:t>
                      </a:r>
                      <a:endParaRPr lang="en-US" sz="1400" dirty="0">
                        <a:solidFill>
                          <a:srgbClr val="FF0000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219200" y="533400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800" dirty="0" smtClean="0"/>
              <a:t>SUZBIJANJE DIVLJEG SIRKA</a:t>
            </a:r>
            <a:endParaRPr lang="en-US" sz="2800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04800" y="2861543"/>
            <a:ext cx="52184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Primenjeni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herbicidi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 u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suzbijanju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divljeg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sirk</a:t>
            </a:r>
            <a:r>
              <a:rPr lang="sr-Latn-RS" sz="2000" b="1" i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a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u 202</a:t>
            </a:r>
            <a:r>
              <a:rPr kumimoji="0" lang="sr-Latn-RS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sz="20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godini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867400" y="838200"/>
          <a:ext cx="2225040" cy="3810000"/>
        </p:xfrm>
        <a:graphic>
          <a:graphicData uri="http://schemas.openxmlformats.org/drawingml/2006/table">
            <a:tbl>
              <a:tblPr/>
              <a:tblGrid>
                <a:gridCol w="1066800"/>
                <a:gridCol w="1158240"/>
              </a:tblGrid>
              <a:tr h="25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+mn-lt"/>
                          <a:ea typeface="Calibri"/>
                          <a:cs typeface="Times New Roman"/>
                        </a:rPr>
                        <a:t>godina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Times New Roman"/>
                        </a:rPr>
                        <a:t>%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+mn-lt"/>
                          <a:ea typeface="Calibri"/>
                          <a:cs typeface="Times New Roman"/>
                        </a:rPr>
                        <a:t>2009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+mn-lt"/>
                          <a:ea typeface="Calibri"/>
                          <a:cs typeface="Times New Roman"/>
                        </a:rPr>
                        <a:t>108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+mn-lt"/>
                          <a:ea typeface="Calibri"/>
                          <a:cs typeface="Times New Roman"/>
                        </a:rPr>
                        <a:t>2010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+mn-lt"/>
                          <a:ea typeface="Calibri"/>
                          <a:cs typeface="Times New Roman"/>
                        </a:rPr>
                        <a:t>75,5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+mn-lt"/>
                          <a:ea typeface="Calibri"/>
                          <a:cs typeface="Times New Roman"/>
                        </a:rPr>
                        <a:t>2011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+mn-lt"/>
                          <a:ea typeface="Calibri"/>
                          <a:cs typeface="Times New Roman"/>
                        </a:rPr>
                        <a:t>65,5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+mn-lt"/>
                          <a:ea typeface="Calibri"/>
                          <a:cs typeface="Times New Roman"/>
                        </a:rPr>
                        <a:t>2012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+mn-lt"/>
                          <a:ea typeface="Calibri"/>
                          <a:cs typeface="Times New Roman"/>
                        </a:rPr>
                        <a:t>58,7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+mn-lt"/>
                          <a:ea typeface="Calibri"/>
                          <a:cs typeface="Times New Roman"/>
                        </a:rPr>
                        <a:t>2013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+mn-lt"/>
                          <a:ea typeface="Calibri"/>
                          <a:cs typeface="Times New Roman"/>
                        </a:rPr>
                        <a:t>98,4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+mn-lt"/>
                          <a:ea typeface="Calibri"/>
                          <a:cs typeface="Times New Roman"/>
                        </a:rPr>
                        <a:t>2014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+mn-lt"/>
                          <a:ea typeface="Calibri"/>
                          <a:cs typeface="Times New Roman"/>
                        </a:rPr>
                        <a:t>30,5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+mn-lt"/>
                          <a:ea typeface="Calibri"/>
                          <a:cs typeface="Times New Roman"/>
                        </a:rPr>
                        <a:t>2016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+mn-lt"/>
                          <a:ea typeface="Calibri"/>
                          <a:cs typeface="Times New Roman"/>
                        </a:rPr>
                        <a:t>38,4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+mn-lt"/>
                          <a:ea typeface="Calibri"/>
                          <a:cs typeface="Times New Roman"/>
                        </a:rPr>
                        <a:t>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+mn-lt"/>
                          <a:ea typeface="Calibri"/>
                          <a:cs typeface="Times New Roman"/>
                        </a:rPr>
                        <a:t>55,6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+mn-lt"/>
                          <a:ea typeface="Calibri"/>
                          <a:cs typeface="Times New Roman"/>
                        </a:rPr>
                        <a:t>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+mn-lt"/>
                          <a:ea typeface="Calibri"/>
                          <a:cs typeface="Times New Roman"/>
                        </a:rPr>
                        <a:t>133,3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+mn-lt"/>
                          <a:ea typeface="Calibri"/>
                          <a:cs typeface="Times New Roman"/>
                        </a:rPr>
                        <a:t>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+mn-lt"/>
                          <a:ea typeface="Calibri"/>
                          <a:cs typeface="Times New Roman"/>
                        </a:rPr>
                        <a:t>46,1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2021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94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2022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2023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85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2024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84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953000"/>
            <a:ext cx="34956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" y="3505203"/>
          <a:ext cx="4648200" cy="3047997"/>
        </p:xfrm>
        <a:graphic>
          <a:graphicData uri="http://schemas.openxmlformats.org/drawingml/2006/table">
            <a:tbl>
              <a:tblPr/>
              <a:tblGrid>
                <a:gridCol w="1421802"/>
                <a:gridCol w="1708897"/>
                <a:gridCol w="1517501"/>
              </a:tblGrid>
              <a:tr h="6454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Herbicid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Tretirano</a:t>
                      </a:r>
                      <a:endParaRPr lang="en-US" sz="14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ha </a:t>
                      </a:r>
                      <a:endParaRPr lang="en-US" sz="14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% </a:t>
                      </a:r>
                      <a:endParaRPr lang="en-US" sz="20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05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Select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super</a:t>
                      </a:r>
                      <a:endParaRPr lang="en-US" sz="1400" dirty="0" smtClean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1001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61,2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Fusilade</a:t>
                      </a:r>
                      <a:r>
                        <a:rPr lang="sr-Latn-RS" sz="1400" b="1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forte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256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15,7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Floyd</a:t>
                      </a:r>
                      <a:endParaRPr lang="en-US" sz="14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158</a:t>
                      </a:r>
                      <a:endParaRPr lang="en-US" sz="14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9,7</a:t>
                      </a:r>
                      <a:endParaRPr lang="en-US" sz="14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Kletox extra</a:t>
                      </a:r>
                      <a:endParaRPr lang="en-US" sz="14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150</a:t>
                      </a:r>
                      <a:endParaRPr lang="en-US" sz="14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9,7</a:t>
                      </a:r>
                      <a:endParaRPr lang="en-US" sz="14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Agil</a:t>
                      </a:r>
                      <a:endParaRPr lang="en-US" sz="14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50</a:t>
                      </a:r>
                      <a:endParaRPr lang="en-US" sz="14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3,1</a:t>
                      </a:r>
                      <a:endParaRPr lang="en-US" sz="14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Flupisor</a:t>
                      </a:r>
                      <a:endParaRPr lang="en-US" sz="14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20</a:t>
                      </a:r>
                      <a:endParaRPr lang="en-US" sz="14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1,2</a:t>
                      </a:r>
                      <a:endParaRPr lang="en-US" sz="14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Ukupno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1635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84</a:t>
                      </a:r>
                      <a:endParaRPr lang="en-US" sz="1400" dirty="0">
                        <a:solidFill>
                          <a:srgbClr val="FF0000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4284663" y="0"/>
            <a:ext cx="441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i="1" dirty="0" smtClean="0">
                <a:solidFill>
                  <a:schemeClr val="accent1">
                    <a:satMod val="150000"/>
                  </a:schemeClr>
                </a:solidFill>
              </a:rPr>
              <a:t>Cuscuta </a:t>
            </a:r>
            <a:r>
              <a:rPr lang="pl-PL" dirty="0" smtClean="0">
                <a:solidFill>
                  <a:schemeClr val="accent1">
                    <a:satMod val="150000"/>
                  </a:schemeClr>
                </a:solidFill>
              </a:rPr>
              <a:t>spp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.</a:t>
            </a:r>
          </a:p>
        </p:txBody>
      </p:sp>
      <p:pic>
        <p:nvPicPr>
          <p:cNvPr id="205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00600" y="3657600"/>
            <a:ext cx="3778135" cy="2967644"/>
          </a:xfrm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3213100"/>
            <a:ext cx="3048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b="1" dirty="0"/>
              <a:t>Proizvodi i do 3000 semena koja zadržavaju klijavost 5-6 godina</a:t>
            </a:r>
            <a:endParaRPr lang="en-US" b="1" dirty="0"/>
          </a:p>
        </p:txBody>
      </p:sp>
      <p:sp>
        <p:nvSpPr>
          <p:cNvPr id="6" name="Rectangle 4"/>
          <p:cNvSpPr>
            <a:spLocks noRot="1" noChangeArrowheads="1"/>
          </p:cNvSpPr>
          <p:nvPr/>
        </p:nvSpPr>
        <p:spPr bwMode="auto">
          <a:xfrm>
            <a:off x="0" y="4267200"/>
            <a:ext cx="4572000" cy="2590800"/>
          </a:xfrm>
          <a:prstGeom prst="rect">
            <a:avLst/>
          </a:prstGeom>
          <a:gradFill rotWithShape="1">
            <a:gsLst>
              <a:gs pos="0">
                <a:schemeClr val="bg1">
                  <a:alpha val="67999"/>
                </a:schemeClr>
              </a:gs>
              <a:gs pos="100000">
                <a:schemeClr val="bg1">
                  <a:gamma/>
                  <a:shade val="46275"/>
                  <a:invGamma/>
                  <a:alpha val="56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hr-H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Održavanje ivica parcela i poljskih puteva 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hr-H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Suzbijanje na uvratinama pre cvetanja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hr-H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Plodored 5 godina I VIŠE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hr-HR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KERB-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inkorporacija</a:t>
            </a:r>
            <a:endParaRPr lang="hr-HR" sz="2000" b="1" dirty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hr-H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hr-H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4716463" y="908050"/>
          <a:ext cx="3490912" cy="2619375"/>
        </p:xfrm>
        <a:graphic>
          <a:graphicData uri="http://schemas.openxmlformats.org/presentationml/2006/ole">
            <p:oleObj spid="_x0000_s26626" name="Photo Editor Photo" r:id="rId5" imgW="3809524" imgH="2857899" progId="">
              <p:embed/>
            </p:oleObj>
          </a:graphicData>
        </a:graphic>
      </p:graphicFrame>
      <p:pic>
        <p:nvPicPr>
          <p:cNvPr id="2056" name="Picture 2"/>
          <p:cNvPicPr>
            <a:picLocks noChangeAspect="1" noChangeArrowheads="1"/>
          </p:cNvPicPr>
          <p:nvPr/>
        </p:nvPicPr>
        <p:blipFill>
          <a:blip r:embed="rId6" cstate="print"/>
          <a:srcRect l="21040" t="16646" r="22153" b="186"/>
          <a:stretch>
            <a:fillRect/>
          </a:stretch>
        </p:blipFill>
        <p:spPr bwMode="auto">
          <a:xfrm>
            <a:off x="-381000" y="381000"/>
            <a:ext cx="200025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TextBox 9"/>
          <p:cNvSpPr txBox="1">
            <a:spLocks noChangeArrowheads="1"/>
          </p:cNvSpPr>
          <p:nvPr/>
        </p:nvSpPr>
        <p:spPr bwMode="auto">
          <a:xfrm>
            <a:off x="3962400" y="914400"/>
            <a:ext cx="4508285" cy="646331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SA IVIČNIH DELOVA PARCELE </a:t>
            </a:r>
          </a:p>
          <a:p>
            <a:r>
              <a:rPr lang="en-US" b="1" dirty="0">
                <a:solidFill>
                  <a:srgbClr val="FFFF00"/>
                </a:solidFill>
              </a:rPr>
              <a:t>MAŠINAMA SE RAZNELA PO CELOJ POVRŠINI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ODAKLE TOLIKO VILINE KOSICE U </a:t>
            </a:r>
            <a:r>
              <a:rPr lang="sr-Latn-RS" dirty="0" smtClean="0"/>
              <a:t>ŠEĆERNOJ REPI?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Dolazi semenom i širi se semenom,naročito semenom nedeklarisanog semena lucerke</a:t>
            </a:r>
          </a:p>
          <a:p>
            <a:r>
              <a:rPr lang="sr-Latn-RS" dirty="0" smtClean="0"/>
              <a:t>Zbog neodržavanja uvratina</a:t>
            </a:r>
          </a:p>
          <a:p>
            <a:r>
              <a:rPr lang="sr-Latn-RS" dirty="0" smtClean="0"/>
              <a:t>Setvom šećerne repe na uvratinama odakle se vilina kosica ulazi u parcelu</a:t>
            </a:r>
          </a:p>
          <a:p>
            <a:r>
              <a:rPr lang="sr-Latn-RS" dirty="0" smtClean="0"/>
              <a:t>Nepoštovanjem plodoreda</a:t>
            </a:r>
          </a:p>
          <a:p>
            <a:r>
              <a:rPr lang="sr-Latn-RS" dirty="0" smtClean="0"/>
              <a:t>Širi se kombajnima prilikom vađenja repe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4358</TotalTime>
  <Words>1704</Words>
  <Application>Microsoft Office PowerPoint</Application>
  <PresentationFormat>On-screen Show (4:3)</PresentationFormat>
  <Paragraphs>609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Photo Editor Photo</vt:lpstr>
      <vt:lpstr>Analiza zaštite šećerne repe u 2024. i rezultati ogleda u 2024.</vt:lpstr>
      <vt:lpstr>Slide 2</vt:lpstr>
      <vt:lpstr>SUZBIJANJE KOROVA  U ŠEĆERNOJ REPI U ZAVISNOSTI  OD VREMENA PRIMENE</vt:lpstr>
      <vt:lpstr>Pregled primenjenih herbicida u 2024 godini</vt:lpstr>
      <vt:lpstr>Slide 5</vt:lpstr>
      <vt:lpstr>Slide 6</vt:lpstr>
      <vt:lpstr>Slide 7</vt:lpstr>
      <vt:lpstr>Cuscuta spp.</vt:lpstr>
      <vt:lpstr>ODAKLE TOLIKO VILINE KOSICE U ŠEĆERNOJ REPI?</vt:lpstr>
      <vt:lpstr>ŠTETNOST ZA ŠEĆERNU REPU</vt:lpstr>
      <vt:lpstr>MOGUĆI NAČINI SUZBIJANJA VILINE KOSICE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PREPORUKA ZA 2025.god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Tanja</dc:creator>
  <cp:lastModifiedBy>Mira</cp:lastModifiedBy>
  <cp:revision>274</cp:revision>
  <dcterms:created xsi:type="dcterms:W3CDTF">2020-02-12T07:03:10Z</dcterms:created>
  <dcterms:modified xsi:type="dcterms:W3CDTF">2025-02-06T06:22:21Z</dcterms:modified>
</cp:coreProperties>
</file>